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  <p:sldMasterId id="2147483788" r:id="rId2"/>
    <p:sldMasterId id="2147483805" r:id="rId3"/>
  </p:sldMasterIdLst>
  <p:notesMasterIdLst>
    <p:notesMasterId r:id="rId25"/>
  </p:notesMasterIdLst>
  <p:handoutMasterIdLst>
    <p:handoutMasterId r:id="rId26"/>
  </p:handoutMasterIdLst>
  <p:sldIdLst>
    <p:sldId id="257" r:id="rId4"/>
    <p:sldId id="285" r:id="rId5"/>
    <p:sldId id="274" r:id="rId6"/>
    <p:sldId id="280" r:id="rId7"/>
    <p:sldId id="275" r:id="rId8"/>
    <p:sldId id="276" r:id="rId9"/>
    <p:sldId id="277" r:id="rId10"/>
    <p:sldId id="270" r:id="rId11"/>
    <p:sldId id="272" r:id="rId12"/>
    <p:sldId id="279" r:id="rId13"/>
    <p:sldId id="258" r:id="rId14"/>
    <p:sldId id="273" r:id="rId15"/>
    <p:sldId id="259" r:id="rId16"/>
    <p:sldId id="269" r:id="rId17"/>
    <p:sldId id="268" r:id="rId18"/>
    <p:sldId id="260" r:id="rId19"/>
    <p:sldId id="281" r:id="rId20"/>
    <p:sldId id="282" r:id="rId21"/>
    <p:sldId id="283" r:id="rId22"/>
    <p:sldId id="284" r:id="rId23"/>
    <p:sldId id="267" r:id="rId2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CC"/>
    <a:srgbClr val="0066CC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29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28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4" d="100"/>
          <a:sy n="54" d="100"/>
        </p:scale>
        <p:origin x="196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E0015-1D53-4B60-B667-8BA06665B4C9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861CDB-F09B-4254-A003-26458CA9BD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2978138"/>
      </p:ext>
    </p:extLst>
  </p:cSld>
  <p:clrMap bg1="lt1" tx1="dk1" bg2="lt2" tx2="dk2" accent1="accent1" accent2="accent2" accent3="accent3" accent4="accent4" accent5="accent5" accent6="accent6" hlink="hlink" folHlink="folHlink"/>
  <p:extLst mod="1"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5C2FAC-6630-46B1-9969-E3EB54486584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C14F17-4623-4567-8620-D24EF53AF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467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189" indent="0" algn="ctr">
              <a:buNone/>
              <a:defRPr sz="2800"/>
            </a:lvl2pPr>
            <a:lvl3pPr marL="914377" indent="0" algn="ctr">
              <a:buNone/>
              <a:defRPr sz="2400"/>
            </a:lvl3pPr>
            <a:lvl4pPr marL="1371566" indent="0" algn="ctr">
              <a:buNone/>
              <a:defRPr sz="2000"/>
            </a:lvl4pPr>
            <a:lvl5pPr marL="1828754" indent="0" algn="ctr">
              <a:buNone/>
              <a:defRPr sz="2000"/>
            </a:lvl5pPr>
            <a:lvl6pPr marL="2285943" indent="0" algn="ctr">
              <a:buNone/>
              <a:defRPr sz="2000"/>
            </a:lvl6pPr>
            <a:lvl7pPr marL="2743131" indent="0" algn="ctr">
              <a:buNone/>
              <a:defRPr sz="2000"/>
            </a:lvl7pPr>
            <a:lvl8pPr marL="3200320" indent="0" algn="ctr">
              <a:buNone/>
              <a:defRPr sz="2000"/>
            </a:lvl8pPr>
            <a:lvl9pPr marL="3657509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0189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130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52635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9557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2"/>
            <a:ext cx="5181600" cy="43513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2"/>
            <a:ext cx="5181600" cy="43513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849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2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2"/>
            <a:ext cx="5156200" cy="3680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7552"/>
            <a:ext cx="5181601" cy="3680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8890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127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345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2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42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981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319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0362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0364"/>
            <a:ext cx="7734300" cy="58118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7389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8799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9411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2916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6779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3263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30651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8474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0092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124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0086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7405201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8256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199793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24918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31261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07187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0"/>
          <p:cNvGrpSpPr>
            <a:grpSpLocks/>
          </p:cNvGrpSpPr>
          <p:nvPr/>
        </p:nvGrpSpPr>
        <p:grpSpPr bwMode="auto">
          <a:xfrm>
            <a:off x="-510117" y="0"/>
            <a:ext cx="13243984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39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36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  <p:sp>
              <p:nvSpPr>
                <p:cNvPr id="38" name="Rectangle 37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33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  <p:sp>
              <p:nvSpPr>
                <p:cNvPr id="35" name="Rectangle 34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</p:grpSp>
          <p:sp>
            <p:nvSpPr>
              <p:cNvPr id="31" name="Rectangle 30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 sz="1800"/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 sz="1800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 sz="1800"/>
              </a:p>
            </p:txBody>
          </p:sp>
        </p:grpSp>
        <p:sp>
          <p:nvSpPr>
            <p:cNvPr id="6" name="Freeform 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7" name="Freeform 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8" name="Freeform 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9" name="Freeform 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0" name="Freeform 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1" name="Hexagon 1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2" name="Hexagon 1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3" name="Hexagon 12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4" name="Hexagon 13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5" name="Hexagon 14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6" name="Freeform 15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7" name="Hexagon 16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8" name="Hexagon 17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9" name="Hexagon 18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0" name="Hexagon 19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1" name="Hexagon 20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2" name="Hexagon 21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3" name="Hexagon 22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4" name="Hexagon 23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5" name="Hexagon 24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6" name="Freeform 25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7" name="Freeform 26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</p:grpSp>
      <p:sp>
        <p:nvSpPr>
          <p:cNvPr id="43" name="Rectangle 42"/>
          <p:cNvSpPr/>
          <p:nvPr/>
        </p:nvSpPr>
        <p:spPr>
          <a:xfrm>
            <a:off x="6081185" y="-22225"/>
            <a:ext cx="4906433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44" name="Rectangle 43"/>
          <p:cNvSpPr/>
          <p:nvPr/>
        </p:nvSpPr>
        <p:spPr>
          <a:xfrm>
            <a:off x="6199717" y="-22225"/>
            <a:ext cx="46736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45" name="Rectangle 44"/>
          <p:cNvSpPr/>
          <p:nvPr/>
        </p:nvSpPr>
        <p:spPr>
          <a:xfrm>
            <a:off x="6201833" y="6088063"/>
            <a:ext cx="46736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46" name="Rectangle 45"/>
          <p:cNvSpPr/>
          <p:nvPr/>
        </p:nvSpPr>
        <p:spPr>
          <a:xfrm>
            <a:off x="6201833" y="6088063"/>
            <a:ext cx="46736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11154" y="2708476"/>
            <a:ext cx="4417807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11154" y="4421081"/>
            <a:ext cx="4413071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6318251" y="1516064"/>
            <a:ext cx="28448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071784" y="5719764"/>
            <a:ext cx="3774016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199718" y="5719764"/>
            <a:ext cx="857249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60BF30A4-40E4-46AC-A98A-18A38FD8D3A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930550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5BF93-F618-4DB0-8887-5EBADD54D6E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7720970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194" y="2900830"/>
            <a:ext cx="8849957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8194" y="4267201"/>
            <a:ext cx="8849956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60F4E-BECD-4DEF-9F24-311EBD68AC5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67086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89888" y="2313432"/>
            <a:ext cx="4559808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313431"/>
            <a:ext cx="4559808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C82D3-C997-463E-BFD7-943A2574E64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586626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2815" y="2316009"/>
            <a:ext cx="407619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88961" y="2974695"/>
            <a:ext cx="4559808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82450" y="2316010"/>
            <a:ext cx="407428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536" y="2974695"/>
            <a:ext cx="4559808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EF8A8-0E82-4A7A-BEC0-79DB6EE8476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5347727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29A3D-E61C-4122-944E-2752044BC89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7716408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D04442-769A-4049-81D8-DE4262E0FC4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7360974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0"/>
          <p:cNvGrpSpPr>
            <a:grpSpLocks/>
          </p:cNvGrpSpPr>
          <p:nvPr/>
        </p:nvGrpSpPr>
        <p:grpSpPr bwMode="auto">
          <a:xfrm>
            <a:off x="-510117" y="0"/>
            <a:ext cx="13243984" cy="6858000"/>
            <a:chOff x="-382404" y="0"/>
            <a:chExt cx="9932332" cy="6858000"/>
          </a:xfrm>
        </p:grpSpPr>
        <p:grpSp>
          <p:nvGrpSpPr>
            <p:cNvPr id="6" name="Group 61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40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37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34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</p:grpSp>
          <p:sp>
            <p:nvSpPr>
              <p:cNvPr id="32" name="Rectangle 31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 sz="1800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 sz="1800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 sz="1800"/>
              </a:p>
            </p:txBody>
          </p:sp>
        </p:grpSp>
        <p:sp>
          <p:nvSpPr>
            <p:cNvPr id="7" name="Freeform 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8" name="Freeform 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9" name="Freeform 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0" name="Freeform 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2" name="Hexagon 1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3" name="Hexagon 1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4" name="Hexagon 1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5" name="Hexagon 1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6" name="Hexagon 1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7" name="Freeform 16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8" name="Hexagon 17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9" name="Hexagon 18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0" name="Hexagon 19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1" name="Hexagon 20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2" name="Hexagon 21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3" name="Hexagon 22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4" name="Hexagon 23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5" name="Hexagon 24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6" name="Hexagon 25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7" name="Freeform 26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8" name="Freeform 27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</p:grpSp>
      <p:sp>
        <p:nvSpPr>
          <p:cNvPr id="44" name="Rectangle 43"/>
          <p:cNvSpPr/>
          <p:nvPr/>
        </p:nvSpPr>
        <p:spPr>
          <a:xfrm>
            <a:off x="6081185" y="-22225"/>
            <a:ext cx="4906433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45" name="Rectangle 44"/>
          <p:cNvSpPr/>
          <p:nvPr/>
        </p:nvSpPr>
        <p:spPr>
          <a:xfrm>
            <a:off x="6199717" y="-22225"/>
            <a:ext cx="46736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46" name="Rectangle 45"/>
          <p:cNvSpPr/>
          <p:nvPr/>
        </p:nvSpPr>
        <p:spPr>
          <a:xfrm>
            <a:off x="1206500" y="601664"/>
            <a:ext cx="474980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47" name="Rectangle 46"/>
          <p:cNvSpPr/>
          <p:nvPr/>
        </p:nvSpPr>
        <p:spPr>
          <a:xfrm>
            <a:off x="6201833" y="6088063"/>
            <a:ext cx="46736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7859" y="856527"/>
            <a:ext cx="4120587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9777" y="2657435"/>
            <a:ext cx="4406096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15456" y="4136994"/>
            <a:ext cx="4398379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0A4BE0-EF76-4CDA-A8B1-18B7C6A4895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6189133" y="5724526"/>
            <a:ext cx="4656667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13272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0"/>
          <p:cNvGrpSpPr>
            <a:grpSpLocks/>
          </p:cNvGrpSpPr>
          <p:nvPr/>
        </p:nvGrpSpPr>
        <p:grpSpPr bwMode="auto">
          <a:xfrm>
            <a:off x="-510117" y="0"/>
            <a:ext cx="13243984" cy="6858000"/>
            <a:chOff x="-382404" y="0"/>
            <a:chExt cx="9932332" cy="6858000"/>
          </a:xfrm>
        </p:grpSpPr>
        <p:grpSp>
          <p:nvGrpSpPr>
            <p:cNvPr id="6" name="Group 61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40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37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34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</p:grpSp>
          <p:sp>
            <p:nvSpPr>
              <p:cNvPr id="32" name="Rectangle 31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 sz="1800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 sz="1800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 sz="1800"/>
              </a:p>
            </p:txBody>
          </p:sp>
        </p:grpSp>
        <p:sp>
          <p:nvSpPr>
            <p:cNvPr id="7" name="Freeform 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8" name="Freeform 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9" name="Freeform 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0" name="Freeform 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2" name="Hexagon 1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3" name="Hexagon 1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4" name="Hexagon 1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5" name="Hexagon 1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6" name="Hexagon 1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7" name="Freeform 16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8" name="Hexagon 17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9" name="Hexagon 18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0" name="Hexagon 19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1" name="Hexagon 20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2" name="Hexagon 21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3" name="Hexagon 22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4" name="Hexagon 23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5" name="Hexagon 24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6" name="Hexagon 25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7" name="Freeform 26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28" name="Freeform 27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</p:grpSp>
      <p:sp>
        <p:nvSpPr>
          <p:cNvPr id="44" name="Rectangle 43"/>
          <p:cNvSpPr/>
          <p:nvPr/>
        </p:nvSpPr>
        <p:spPr>
          <a:xfrm>
            <a:off x="6081185" y="-22225"/>
            <a:ext cx="4906433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45" name="Rectangle 44"/>
          <p:cNvSpPr/>
          <p:nvPr/>
        </p:nvSpPr>
        <p:spPr>
          <a:xfrm>
            <a:off x="6199717" y="-22225"/>
            <a:ext cx="46736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46" name="Rectangle 45"/>
          <p:cNvSpPr/>
          <p:nvPr/>
        </p:nvSpPr>
        <p:spPr>
          <a:xfrm>
            <a:off x="1206500" y="601664"/>
            <a:ext cx="474980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47" name="Rectangle 46"/>
          <p:cNvSpPr/>
          <p:nvPr/>
        </p:nvSpPr>
        <p:spPr>
          <a:xfrm>
            <a:off x="6201833" y="6088063"/>
            <a:ext cx="46736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2565" y="2660904"/>
            <a:ext cx="4401312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0278" y="693795"/>
            <a:ext cx="4479497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12841" y="4133089"/>
            <a:ext cx="4400764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89133" y="5724526"/>
            <a:ext cx="4656667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F64A7-C95E-4936-BAF6-B7BCC106C91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608630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38357-1CE2-438B-944B-5533B9F539A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4151573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1030147"/>
            <a:ext cx="1979271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4395" y="1030147"/>
            <a:ext cx="7231605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5AF15-2895-45CC-8314-D863CD9DB87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9717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2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448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B9374-C20A-458D-806A-A70B38BC56E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C35F58D-8BDC-4C06-BAF9-111D1AB947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300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  <p:sldLayoutId id="2147483800" r:id="rId12"/>
    <p:sldLayoutId id="2147483801" r:id="rId13"/>
    <p:sldLayoutId id="2147483802" r:id="rId14"/>
    <p:sldLayoutId id="2147483803" r:id="rId15"/>
    <p:sldLayoutId id="214748380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2F35F"/>
            </a:gs>
            <a:gs pos="62000">
              <a:srgbClr val="92BE3F"/>
            </a:gs>
            <a:gs pos="100000">
              <a:srgbClr val="80A33D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406400" y="0"/>
            <a:ext cx="13243984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 sz="1800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 sz="1800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 sz="1800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 sz="1800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1800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609600" y="333375"/>
            <a:ext cx="109728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70" name="Rectangle 69"/>
          <p:cNvSpPr/>
          <p:nvPr/>
        </p:nvSpPr>
        <p:spPr>
          <a:xfrm>
            <a:off x="6081185" y="-22225"/>
            <a:ext cx="4906433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71" name="Rectangle 70"/>
          <p:cNvSpPr/>
          <p:nvPr/>
        </p:nvSpPr>
        <p:spPr>
          <a:xfrm>
            <a:off x="6199717" y="-22225"/>
            <a:ext cx="46736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390652" y="1027113"/>
            <a:ext cx="936624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390652" y="2324100"/>
            <a:ext cx="9036049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96767" y="223839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189134" y="5851526"/>
            <a:ext cx="46693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199717" y="223839"/>
            <a:ext cx="177588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57398488-F5F4-4199-8E29-A606CA00F06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60581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  <p:sldLayoutId id="2147483807" r:id="rId2"/>
    <p:sldLayoutId id="2147483808" r:id="rId3"/>
    <p:sldLayoutId id="2147483809" r:id="rId4"/>
    <p:sldLayoutId id="2147483810" r:id="rId5"/>
    <p:sldLayoutId id="2147483811" r:id="rId6"/>
    <p:sldLayoutId id="2147483812" r:id="rId7"/>
    <p:sldLayoutId id="2147483813" r:id="rId8"/>
    <p:sldLayoutId id="2147483814" r:id="rId9"/>
    <p:sldLayoutId id="2147483815" r:id="rId10"/>
    <p:sldLayoutId id="214748381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3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3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5369"/>
            <a:ext cx="5563376" cy="9526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376" y="5905366"/>
            <a:ext cx="5563376" cy="9526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77537"/>
          <a:stretch/>
        </p:blipFill>
        <p:spPr>
          <a:xfrm>
            <a:off x="10942319" y="5905365"/>
            <a:ext cx="1249681" cy="95263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39842" y="2980016"/>
            <a:ext cx="88739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Reading at Home</a:t>
            </a:r>
          </a:p>
          <a:p>
            <a:pPr algn="ctr"/>
            <a:r>
              <a:rPr lang="en-GB" sz="5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Keeping it Fun!!</a:t>
            </a:r>
            <a:endParaRPr lang="en-GB" sz="5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-252832" y="812883"/>
            <a:ext cx="69862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EYFS, KS1 and KS2</a:t>
            </a:r>
            <a:endParaRPr lang="en-GB" sz="5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3983" y="888369"/>
            <a:ext cx="1724266" cy="169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729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 smtClean="0"/>
              <a:t>What are our aims?</a:t>
            </a: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6000" dirty="0" smtClean="0"/>
              <a:t>To give an overview and understanding of how to make reading fun at home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0182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this Reading Book?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Sounds should be matched to what the children have been taught in class</a:t>
            </a:r>
          </a:p>
          <a:p>
            <a:r>
              <a:rPr lang="en-GB" dirty="0" smtClean="0"/>
              <a:t>We teach Reading through phonics</a:t>
            </a:r>
          </a:p>
          <a:p>
            <a:r>
              <a:rPr lang="en-GB" dirty="0" smtClean="0"/>
              <a:t>Try and build it in to your daily routine</a:t>
            </a:r>
          </a:p>
          <a:p>
            <a:r>
              <a:rPr lang="en-GB" dirty="0" smtClean="0"/>
              <a:t>Picking the right time of day</a:t>
            </a:r>
          </a:p>
          <a:p>
            <a:r>
              <a:rPr lang="en-GB" dirty="0" smtClean="0"/>
              <a:t>Reading to a range of adults </a:t>
            </a:r>
            <a:r>
              <a:rPr lang="en-GB" dirty="0" err="1" smtClean="0"/>
              <a:t>etc</a:t>
            </a:r>
            <a:endParaRPr lang="en-GB" dirty="0" smtClean="0"/>
          </a:p>
          <a:p>
            <a:r>
              <a:rPr lang="en-GB" dirty="0" smtClean="0"/>
              <a:t>Reading in different places is good</a:t>
            </a:r>
            <a:endParaRPr lang="en-GB" dirty="0"/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142" y="2584443"/>
            <a:ext cx="3614856" cy="2063416"/>
          </a:xfrm>
          <a:prstGeom prst="rect">
            <a:avLst/>
          </a:prstGeo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171" y="4928354"/>
            <a:ext cx="1724266" cy="169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8874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to set it up?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Try and build it in to your daily routine</a:t>
            </a:r>
          </a:p>
          <a:p>
            <a:r>
              <a:rPr lang="en-GB" dirty="0"/>
              <a:t>Picking the right time of day</a:t>
            </a:r>
          </a:p>
          <a:p>
            <a:r>
              <a:rPr lang="en-GB" dirty="0"/>
              <a:t>Reading to a range of adults </a:t>
            </a:r>
            <a:r>
              <a:rPr lang="en-GB" dirty="0" err="1"/>
              <a:t>etc</a:t>
            </a:r>
            <a:endParaRPr lang="en-GB" dirty="0"/>
          </a:p>
          <a:p>
            <a:r>
              <a:rPr lang="en-GB" dirty="0"/>
              <a:t>Reading in different places is good</a:t>
            </a:r>
          </a:p>
          <a:p>
            <a:endParaRPr lang="en-GB" dirty="0"/>
          </a:p>
        </p:txBody>
      </p:sp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372" y="4903416"/>
            <a:ext cx="1724266" cy="169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455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2643" y="532216"/>
            <a:ext cx="8596668" cy="5544387"/>
          </a:xfrm>
        </p:spPr>
        <p:txBody>
          <a:bodyPr>
            <a:normAutofit fontScale="90000"/>
          </a:bodyPr>
          <a:lstStyle/>
          <a:p>
            <a:r>
              <a:rPr lang="en-GB" sz="6700" u="sng" dirty="0" smtClean="0"/>
              <a:t>Front Cover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Title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What could the book be about?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What does it make you think of?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Have you read any other similar books?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131" y="1853017"/>
            <a:ext cx="2690755" cy="3881437"/>
          </a:xfr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6423" y="157330"/>
            <a:ext cx="1724266" cy="169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8628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Review the Phonics words and sounds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 smtClean="0"/>
              <a:t>Start of the book will have a review of the sounds</a:t>
            </a:r>
          </a:p>
          <a:p>
            <a:r>
              <a:rPr lang="en-GB" sz="3600" dirty="0" smtClean="0"/>
              <a:t>Even if you are starting in the middle still review these</a:t>
            </a:r>
          </a:p>
          <a:p>
            <a:endParaRPr lang="en-GB" sz="3600" dirty="0" smtClean="0"/>
          </a:p>
          <a:p>
            <a:endParaRPr lang="en-GB" sz="3600" dirty="0" smtClean="0"/>
          </a:p>
          <a:p>
            <a:endParaRPr lang="en-GB" dirty="0"/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99" y="4787038"/>
            <a:ext cx="1724266" cy="1695687"/>
          </a:xfrm>
          <a:prstGeom prst="rect">
            <a:avLst/>
          </a:prstGeom>
        </p:spPr>
      </p:pic>
      <p:pic>
        <p:nvPicPr>
          <p:cNvPr id="5" name="Picture 4" descr="20250325_104206 - Windows Photo View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18" t="14438" r="32568" b="7062"/>
          <a:stretch/>
        </p:blipFill>
        <p:spPr>
          <a:xfrm rot="15993832">
            <a:off x="5714720" y="4696410"/>
            <a:ext cx="1791672" cy="2095289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878143" y="4688930"/>
            <a:ext cx="1917404" cy="2113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8853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Reading the Story-discuss pictures as you go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4729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/>
              <a:t>-Get them to read it to you</a:t>
            </a:r>
          </a:p>
          <a:p>
            <a:pPr marL="0" indent="0">
              <a:buNone/>
            </a:pPr>
            <a:r>
              <a:rPr lang="en-GB" sz="3600" dirty="0" smtClean="0"/>
              <a:t>-Point at the words</a:t>
            </a:r>
          </a:p>
          <a:p>
            <a:pPr marL="0" indent="0">
              <a:buNone/>
            </a:pPr>
            <a:r>
              <a:rPr lang="en-GB" sz="3600" dirty="0" smtClean="0"/>
              <a:t>-Encourage them</a:t>
            </a:r>
          </a:p>
          <a:p>
            <a:pPr marL="0" indent="0">
              <a:buNone/>
            </a:pPr>
            <a:r>
              <a:rPr lang="en-GB" sz="3600" dirty="0" smtClean="0"/>
              <a:t>-Ask them to sound it (what do you know?)</a:t>
            </a:r>
          </a:p>
          <a:p>
            <a:pPr marL="0" indent="0">
              <a:buNone/>
            </a:pPr>
            <a:r>
              <a:rPr lang="en-GB" sz="3600" dirty="0" smtClean="0"/>
              <a:t>-Read the word if they are unable to</a:t>
            </a:r>
          </a:p>
          <a:p>
            <a:pPr marL="0" indent="0">
              <a:buNone/>
            </a:pPr>
            <a:endParaRPr lang="en-GB" sz="3600" dirty="0"/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939" y="4937869"/>
            <a:ext cx="1724266" cy="169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2008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2130829" y="1057103"/>
            <a:ext cx="6836229" cy="4878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sz="2000" b="1" u="sng" dirty="0">
                <a:solidFill>
                  <a:prstClr val="black"/>
                </a:solidFill>
                <a:latin typeface="Comic Sans MS" panose="030F0702030302020204" pitchFamily="66" charset="0"/>
              </a:rPr>
              <a:t>Ideas to support </a:t>
            </a:r>
            <a:r>
              <a:rPr lang="en-GB" altLang="en-US" sz="2000" b="1" u="sng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all children-making it fun…</a:t>
            </a:r>
            <a:endParaRPr lang="en-GB" altLang="en-US" sz="2000" b="1" u="sng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GB" altLang="en-US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Discuss the book first – what might it be about?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· Look at the pictures on the cover.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 • Bring stories to life with lots of expression and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silly voices.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 • Talk about the stories and pictures and play ...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‘Guess what’s going to happen next’.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·• Let your child ‘read’ the book to you by talking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about the pictures.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 • Read favourite books over and over again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endParaRPr lang="en-GB" altLang="en-US" sz="1400" dirty="0">
              <a:solidFill>
                <a:prstClr val="black"/>
              </a:solidFill>
              <a:latin typeface="Helvetica" panose="020B0604020202020204" pitchFamily="34" charset="0"/>
            </a:endParaRP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7925" y="4654035"/>
            <a:ext cx="1724266" cy="169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18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0" y="1443841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dirty="0">
                <a:solidFill>
                  <a:prstClr val="black"/>
                </a:solidFill>
                <a:latin typeface="Comic Sans MS" panose="030F0702030302020204" pitchFamily="66" charset="0"/>
              </a:rPr>
              <a:t>Say the catchy bits together, e.g. ‘he huffed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dirty="0">
                <a:solidFill>
                  <a:prstClr val="black"/>
                </a:solidFill>
                <a:latin typeface="Comic Sans MS" panose="030F0702030302020204" pitchFamily="66" charset="0"/>
              </a:rPr>
              <a:t>and he puffed and he blew the house down’.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dirty="0">
                <a:solidFill>
                  <a:prstClr val="black"/>
                </a:solidFill>
                <a:latin typeface="Comic Sans MS" panose="030F0702030302020204" pitchFamily="66" charset="0"/>
              </a:rPr>
              <a:t> • Learn rhymes, songs and jingles together so you both know them by heart and can point to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dirty="0">
                <a:solidFill>
                  <a:prstClr val="black"/>
                </a:solidFill>
                <a:latin typeface="Comic Sans MS" panose="030F0702030302020204" pitchFamily="66" charset="0"/>
              </a:rPr>
              <a:t>the words as you recite them together.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dirty="0">
                <a:solidFill>
                  <a:prstClr val="black"/>
                </a:solidFill>
                <a:latin typeface="Comic Sans MS" panose="030F0702030302020204" pitchFamily="66" charset="0"/>
              </a:rPr>
              <a:t>• Learning the sounds of the letters of the alphabet will help your child to read.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dirty="0">
                <a:solidFill>
                  <a:prstClr val="black"/>
                </a:solidFill>
                <a:latin typeface="Comic Sans MS" panose="030F0702030302020204" pitchFamily="66" charset="0"/>
              </a:rPr>
              <a:t>• Look at different styles of print to help your child to recognise letters even when they’re not exactly the same.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dirty="0">
                <a:solidFill>
                  <a:prstClr val="black"/>
                </a:solidFill>
                <a:latin typeface="Comic Sans MS" panose="030F0702030302020204" pitchFamily="66" charset="0"/>
              </a:rPr>
              <a:t>• Collect things beginning with a given letter.</a:t>
            </a:r>
            <a:endParaRPr lang="en-GB" altLang="en-US" dirty="0">
              <a:solidFill>
                <a:prstClr val="black"/>
              </a:solidFill>
              <a:latin typeface="Helvetica" panose="020B0604020202020204" pitchFamily="34" charset="0"/>
            </a:endParaRP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987" y="4645722"/>
            <a:ext cx="1724266" cy="169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026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happens if it goes wrong?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Keep it positive</a:t>
            </a:r>
          </a:p>
          <a:p>
            <a:r>
              <a:rPr lang="en-GB" dirty="0" smtClean="0"/>
              <a:t>Avoid saying “we have to do this…”</a:t>
            </a:r>
          </a:p>
          <a:p>
            <a:r>
              <a:rPr lang="en-GB" dirty="0" smtClean="0"/>
              <a:t>Use strategies such as: </a:t>
            </a:r>
            <a:r>
              <a:rPr lang="en-GB" i="1" dirty="0" smtClean="0"/>
              <a:t>You read a page I read a page, I read you follow, pick out key words</a:t>
            </a:r>
          </a:p>
          <a:p>
            <a:r>
              <a:rPr lang="en-GB" i="1" dirty="0" smtClean="0"/>
              <a:t>Let’s make up our own story using our own words</a:t>
            </a:r>
          </a:p>
          <a:p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7674691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5369"/>
            <a:ext cx="5563376" cy="9526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376" y="5905368"/>
            <a:ext cx="5563376" cy="9526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77537"/>
          <a:stretch/>
        </p:blipFill>
        <p:spPr>
          <a:xfrm>
            <a:off x="10942321" y="5905366"/>
            <a:ext cx="1249681" cy="95263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893533" y="1539238"/>
            <a:ext cx="69166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</a:p>
          <a:p>
            <a:r>
              <a:rPr lang="en-GB" sz="3200" u="sng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What’s New? </a:t>
            </a:r>
            <a:r>
              <a:rPr lang="en-GB" sz="3200" u="sng" dirty="0" err="1" smtClean="0">
                <a:solidFill>
                  <a:schemeClr val="accent1"/>
                </a:solidFill>
                <a:latin typeface="Comic Sans MS" panose="030F0702030302020204" pitchFamily="66" charset="0"/>
              </a:rPr>
              <a:t>Ebooks</a:t>
            </a:r>
            <a:r>
              <a:rPr lang="en-GB" sz="3200" u="sng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from Essential Letters and Sounds</a:t>
            </a:r>
            <a:endParaRPr lang="en-GB" sz="3200" u="sng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28" y="156849"/>
            <a:ext cx="1724266" cy="169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35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What does this mean for reading?</a:t>
            </a:r>
            <a:br>
              <a:rPr lang="en-GB" u="sng" dirty="0">
                <a:latin typeface="Comic Sans MS" panose="030F0702030302020204" pitchFamily="66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Working on sounds and reading stories.</a:t>
            </a:r>
          </a:p>
          <a:p>
            <a:r>
              <a:rPr lang="en-GB" dirty="0" smtClean="0"/>
              <a:t>KEEP READING TO THEM…</a:t>
            </a:r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4774569"/>
            <a:ext cx="1724266" cy="169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1538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5369"/>
            <a:ext cx="5563376" cy="9526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376" y="5905368"/>
            <a:ext cx="5563376" cy="9526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77537"/>
          <a:stretch/>
        </p:blipFill>
        <p:spPr>
          <a:xfrm>
            <a:off x="10942321" y="5905366"/>
            <a:ext cx="1249681" cy="95263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30627" y="143999"/>
            <a:ext cx="84979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By the end of Year One children should…</a:t>
            </a:r>
            <a:endParaRPr lang="en-GB" sz="2800" u="sng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861527"/>
            <a:ext cx="836466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783" indent="-685783" algn="ctr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Respond speedily with the correct sounds to </a:t>
            </a:r>
          </a:p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graphemes.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87296" y="2066922"/>
            <a:ext cx="89064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783" indent="-685783" algn="ctr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Read accurately by blending sounds</a:t>
            </a:r>
            <a:r>
              <a:rPr lang="en-GB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.</a:t>
            </a:r>
            <a:endParaRPr lang="en-GB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35591" y="2946967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marL="685783" indent="-685783" algn="ctr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Read common exception words.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13829" y="3819929"/>
            <a:ext cx="96594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783" indent="-685783" algn="ctr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Develop pleasure in reading and motivation to read.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13829" y="4749916"/>
            <a:ext cx="90529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783" indent="-685783" algn="ctr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Understand both the books they can read independently and those they listen to.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1" name="Picture 10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0188" y="206726"/>
            <a:ext cx="1724266" cy="169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295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/>
      <p:bldP spid="15" grpId="0"/>
      <p:bldP spid="16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7" y="5958065"/>
            <a:ext cx="5563376" cy="9526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376" y="5905368"/>
            <a:ext cx="5563376" cy="9526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77537"/>
          <a:stretch/>
        </p:blipFill>
        <p:spPr>
          <a:xfrm>
            <a:off x="10942321" y="5905366"/>
            <a:ext cx="1249681" cy="95263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-629393" y="61557"/>
            <a:ext cx="85585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By the end of Year Two children should…</a:t>
            </a:r>
            <a:endParaRPr lang="en-GB" sz="2800" u="sng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163414" y="690171"/>
            <a:ext cx="94437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783" indent="-685783" algn="ctr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Read accurately by blending sounds and recognising alternate sounds for graphemes.</a:t>
            </a:r>
            <a:endParaRPr lang="en-GB" sz="2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495062" y="1517524"/>
            <a:ext cx="73722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783" indent="-685783" algn="ctr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Read accurately words of two or more syllables.</a:t>
            </a:r>
            <a:endParaRPr lang="en-GB" sz="2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69196" y="2166252"/>
            <a:ext cx="97717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783" indent="-685783" algn="ctr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Read aloud books closely matched to their improving phonic knowledge, sounding out unfamiliar words without hesitation.</a:t>
            </a:r>
            <a:endParaRPr lang="en-GB" sz="2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81330" y="3936531"/>
            <a:ext cx="98659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783" indent="-685783" algn="ctr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Re-read books to build up fluency and confidence.</a:t>
            </a:r>
            <a:endParaRPr lang="en-GB" sz="2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-163414" y="4597770"/>
            <a:ext cx="98659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783" indent="-685783" algn="ctr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accent1"/>
                </a:solidFill>
                <a:latin typeface="Comic Sans MS" panose="030F0702030302020204" pitchFamily="66" charset="0"/>
              </a:rPr>
              <a:t>Develop pleasure in reading and motivation to </a:t>
            </a:r>
            <a:r>
              <a:rPr lang="en-GB" sz="2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read through becoming increasingly familiar with a wider range of texts.</a:t>
            </a:r>
            <a:endParaRPr lang="en-GB" sz="2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566304" y="5452561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685783" indent="-685783" algn="ctr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Participate in discussions about texts.</a:t>
            </a:r>
            <a:endParaRPr lang="en-GB" sz="2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3227" y="3066121"/>
            <a:ext cx="97923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783" indent="-685783" algn="ctr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Read frequently encountered words quickly, accurately and without overt sounding and blending.</a:t>
            </a:r>
            <a:endParaRPr lang="en-GB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5" name="Picture 1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4619" y="221947"/>
            <a:ext cx="1724266" cy="169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705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2" grpId="0"/>
      <p:bldP spid="13" grpId="0"/>
      <p:bldP spid="14" grpId="0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5369"/>
            <a:ext cx="5563376" cy="9526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376" y="5905368"/>
            <a:ext cx="5563376" cy="9526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77537"/>
          <a:stretch/>
        </p:blipFill>
        <p:spPr>
          <a:xfrm>
            <a:off x="10942321" y="5905366"/>
            <a:ext cx="1249681" cy="95263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-187012" y="112796"/>
            <a:ext cx="98889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How do we promote and develop reading at KS1?</a:t>
            </a:r>
            <a:endParaRPr lang="en-GB" sz="3200" u="sng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4244" y="965194"/>
            <a:ext cx="39777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783" indent="-685783" algn="ctr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Read </a:t>
            </a:r>
            <a:r>
              <a:rPr lang="en-GB" sz="2800" b="1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to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and discuss </a:t>
            </a:r>
            <a:r>
              <a:rPr lang="en-GB" sz="2800" b="1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lots 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of different texts with the children.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477275" y="992872"/>
            <a:ext cx="5222561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783" indent="-685783" algn="ctr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Continue teaching phonics in Year One</a:t>
            </a:r>
            <a:r>
              <a:rPr lang="en-GB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, </a:t>
            </a:r>
          </a:p>
          <a:p>
            <a:pPr algn="ctr"/>
            <a:r>
              <a:rPr lang="en-GB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(and in Year Two if they do not pass the </a:t>
            </a:r>
          </a:p>
          <a:p>
            <a:pPr algn="ctr"/>
            <a:r>
              <a:rPr lang="en-GB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phonics test at the end of Y1).</a:t>
            </a:r>
            <a:endParaRPr lang="en-GB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0553" y="3266276"/>
            <a:ext cx="507488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783" indent="-685783" algn="ctr">
              <a:buFont typeface="Arial" panose="020B0604020202020204" pitchFamily="34" charset="0"/>
              <a:buChar char="•"/>
            </a:pPr>
            <a:r>
              <a:rPr lang="en-GB" sz="2800" dirty="0" err="1" smtClean="0">
                <a:solidFill>
                  <a:schemeClr val="accent1"/>
                </a:solidFill>
                <a:latin typeface="Comic Sans MS" panose="030F0702030302020204" pitchFamily="66" charset="0"/>
              </a:rPr>
              <a:t>Ebooks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at home which link to the phonics sounds your child is being taught.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044259" y="3266275"/>
            <a:ext cx="544994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783" indent="-685783" algn="ctr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Provide additional ‘home reading  books’ that the </a:t>
            </a:r>
          </a:p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children can read with </a:t>
            </a:r>
          </a:p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greater independence and </a:t>
            </a:r>
          </a:p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develop their fluency.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2" name="Picture 11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4619" y="145028"/>
            <a:ext cx="1724266" cy="169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704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3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5369"/>
            <a:ext cx="5563376" cy="9526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376" y="5905368"/>
            <a:ext cx="5563376" cy="9526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77537"/>
          <a:stretch/>
        </p:blipFill>
        <p:spPr>
          <a:xfrm>
            <a:off x="10942321" y="5905366"/>
            <a:ext cx="1249681" cy="95263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6788" y="55965"/>
            <a:ext cx="6896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solidFill>
                  <a:schemeClr val="accent1"/>
                </a:solidFill>
                <a:latin typeface="Comic Sans MS" panose="030F0702030302020204" pitchFamily="66" charset="0"/>
              </a:rPr>
              <a:t>Supporting at Home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1" y="759167"/>
            <a:ext cx="97695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783" indent="-685783" algn="ctr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Read a range of texts </a:t>
            </a:r>
            <a:r>
              <a:rPr lang="en-GB" sz="2400" b="1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to</a:t>
            </a:r>
            <a:r>
              <a:rPr lang="en-GB" sz="2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your child and discuss what you have read.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66329" y="3618368"/>
            <a:ext cx="96649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783" indent="-685783" algn="ctr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Finish reading and </a:t>
            </a:r>
            <a:r>
              <a:rPr lang="en-GB" sz="2400" b="1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re-read</a:t>
            </a:r>
            <a:r>
              <a:rPr lang="en-GB" sz="2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the guided reading book with your child. 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-61831" y="1689905"/>
            <a:ext cx="98931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783" indent="-685783" algn="ctr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Make reading time together a ‘positive, quality time’.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6788" y="2512200"/>
            <a:ext cx="988858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783" indent="-685783" algn="ctr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Try to do reading in small ‘chunks’. Little and often works best, particularly in the early stages!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29223" y="4866028"/>
            <a:ext cx="96361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783" indent="-685783" algn="ctr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Come and speak to me or your child’s teacher if he/she is reluctant to read at home.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1" name="Picture 10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4878" y="225050"/>
            <a:ext cx="1724266" cy="169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824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2" grpId="0"/>
      <p:bldP spid="3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Book Bands</a:t>
            </a:r>
            <a:endParaRPr lang="en-GB" dirty="0"/>
          </a:p>
        </p:txBody>
      </p:sp>
      <p:pic>
        <p:nvPicPr>
          <p:cNvPr id="4" name="Content Placeholder 1" descr="HIAS Phonic Readers and Book Band Guidance.pdf - Adobe Acrobat Reader DC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54" t="18462" r="41998" b="9863"/>
          <a:stretch>
            <a:fillRect/>
          </a:stretch>
        </p:blipFill>
        <p:spPr>
          <a:xfrm>
            <a:off x="900155" y="1930400"/>
            <a:ext cx="3646229" cy="3881437"/>
          </a:xfr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1042988" y="2324100"/>
            <a:ext cx="6777037" cy="35083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altLang="en-US" dirty="0" smtClean="0"/>
          </a:p>
        </p:txBody>
      </p:sp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4878" y="225050"/>
            <a:ext cx="1724266" cy="169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8302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Free Readers</a:t>
            </a:r>
            <a:endParaRPr lang="en-GB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altLang="en-US" sz="3200" dirty="0" smtClean="0"/>
              <a:t>What does it mean?</a:t>
            </a:r>
          </a:p>
          <a:p>
            <a:r>
              <a:rPr lang="en-GB" altLang="en-US" sz="3200" dirty="0" smtClean="0"/>
              <a:t>It requires a good level of maturity to ensure the variation is there</a:t>
            </a:r>
          </a:p>
          <a:p>
            <a:r>
              <a:rPr lang="en-GB" altLang="en-US" sz="3200" dirty="0" smtClean="0"/>
              <a:t>Should open up a whole world of reading!</a:t>
            </a:r>
          </a:p>
          <a:p>
            <a:r>
              <a:rPr lang="en-GB" altLang="en-US" sz="3200" dirty="0" smtClean="0"/>
              <a:t>BUT, if your not convinced speak to your child’s teacher!</a:t>
            </a:r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4878" y="225050"/>
            <a:ext cx="1724266" cy="169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6194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Making It Fun/Relevant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439716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ct val="50000"/>
              </a:spcBef>
              <a:buClrTx/>
              <a:buSzTx/>
              <a:buNone/>
            </a:pPr>
            <a:r>
              <a:rPr lang="en-GB" altLang="en-US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THINGS THAT YOU CAN DO WITH YOUR CHILD TO</a:t>
            </a:r>
          </a:p>
          <a:p>
            <a:pPr>
              <a:spcBef>
                <a:spcPct val="50000"/>
              </a:spcBef>
              <a:buClrTx/>
              <a:buSzTx/>
              <a:buNone/>
            </a:pPr>
            <a:r>
              <a:rPr lang="en-GB" altLang="en-US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HELP THEM TO BECOME FLUENT READERS</a:t>
            </a:r>
          </a:p>
          <a:p>
            <a:pPr>
              <a:spcBef>
                <a:spcPct val="50000"/>
              </a:spcBef>
              <a:buClrTx/>
              <a:buSz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The following hints and ideas will help you to assist your</a:t>
            </a:r>
          </a:p>
          <a:p>
            <a:pPr>
              <a:spcBef>
                <a:spcPct val="50000"/>
              </a:spcBef>
              <a:buClrTx/>
              <a:buSz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child on the road to becoming an independent, fluent</a:t>
            </a:r>
          </a:p>
          <a:p>
            <a:pPr>
              <a:spcBef>
                <a:spcPct val="50000"/>
              </a:spcBef>
              <a:buClrTx/>
              <a:buSz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reader. </a:t>
            </a:r>
          </a:p>
          <a:p>
            <a:pPr>
              <a:spcBef>
                <a:spcPct val="50000"/>
              </a:spcBef>
              <a:buClrTx/>
              <a:buSzTx/>
              <a:buNone/>
            </a:pPr>
            <a:r>
              <a:rPr lang="en-GB" altLang="en-US" b="1" dirty="0">
                <a:solidFill>
                  <a:schemeClr val="tx1"/>
                </a:solidFill>
                <a:latin typeface="Comic Sans MS" panose="030F0702030302020204" pitchFamily="66" charset="0"/>
              </a:rPr>
              <a:t>However, remember, the most important thing that</a:t>
            </a:r>
          </a:p>
          <a:p>
            <a:pPr>
              <a:spcBef>
                <a:spcPct val="50000"/>
              </a:spcBef>
              <a:buClrTx/>
              <a:buSzTx/>
              <a:buNone/>
            </a:pPr>
            <a:r>
              <a:rPr lang="en-GB" altLang="en-US" b="1" dirty="0">
                <a:solidFill>
                  <a:schemeClr val="tx1"/>
                </a:solidFill>
                <a:latin typeface="Comic Sans MS" panose="030F0702030302020204" pitchFamily="66" charset="0"/>
              </a:rPr>
              <a:t>you can do to help your child, whatever age or</a:t>
            </a:r>
          </a:p>
          <a:p>
            <a:pPr>
              <a:spcBef>
                <a:spcPct val="50000"/>
              </a:spcBef>
              <a:buClrTx/>
              <a:buSzTx/>
              <a:buNone/>
            </a:pPr>
            <a:r>
              <a:rPr lang="en-GB" altLang="en-US" b="1" dirty="0">
                <a:solidFill>
                  <a:schemeClr val="tx1"/>
                </a:solidFill>
                <a:latin typeface="Comic Sans MS" panose="030F0702030302020204" pitchFamily="66" charset="0"/>
              </a:rPr>
              <a:t>stage that they are at is to simply enjoy sharing and</a:t>
            </a:r>
          </a:p>
          <a:p>
            <a:pPr>
              <a:spcBef>
                <a:spcPct val="50000"/>
              </a:spcBef>
              <a:buClrTx/>
              <a:buSzTx/>
              <a:buNone/>
            </a:pPr>
            <a:r>
              <a:rPr lang="en-GB" altLang="en-US" b="1" dirty="0">
                <a:solidFill>
                  <a:schemeClr val="tx1"/>
                </a:solidFill>
                <a:latin typeface="Comic Sans MS" panose="030F0702030302020204" pitchFamily="66" charset="0"/>
              </a:rPr>
              <a:t>reading books to them and with them. Also,</a:t>
            </a:r>
          </a:p>
          <a:p>
            <a:pPr>
              <a:spcBef>
                <a:spcPct val="50000"/>
              </a:spcBef>
              <a:buClrTx/>
              <a:buSzTx/>
              <a:buNone/>
            </a:pPr>
            <a:r>
              <a:rPr lang="en-GB" altLang="en-US" b="1" dirty="0">
                <a:solidFill>
                  <a:schemeClr val="tx1"/>
                </a:solidFill>
                <a:latin typeface="Comic Sans MS" panose="030F0702030302020204" pitchFamily="66" charset="0"/>
              </a:rPr>
              <a:t>remember that you are their role model, make sure</a:t>
            </a:r>
          </a:p>
          <a:p>
            <a:pPr>
              <a:spcBef>
                <a:spcPct val="50000"/>
              </a:spcBef>
              <a:buClrTx/>
              <a:buSzTx/>
              <a:buNone/>
            </a:pPr>
            <a:r>
              <a:rPr lang="en-GB" altLang="en-US" b="1" dirty="0">
                <a:solidFill>
                  <a:schemeClr val="tx1"/>
                </a:solidFill>
                <a:latin typeface="Comic Sans MS" panose="030F0702030302020204" pitchFamily="66" charset="0"/>
              </a:rPr>
              <a:t>your child sees you reading newspapers, books and</a:t>
            </a:r>
          </a:p>
          <a:p>
            <a:pPr>
              <a:spcBef>
                <a:spcPct val="50000"/>
              </a:spcBef>
              <a:buClrTx/>
              <a:buSzTx/>
              <a:buNone/>
            </a:pPr>
            <a:r>
              <a:rPr lang="en-GB" altLang="en-US" b="1" dirty="0">
                <a:solidFill>
                  <a:schemeClr val="tx1"/>
                </a:solidFill>
                <a:latin typeface="Comic Sans MS" panose="030F0702030302020204" pitchFamily="66" charset="0"/>
              </a:rPr>
              <a:t>magazines – show them it’s cool to read!</a:t>
            </a:r>
          </a:p>
          <a:p>
            <a:endParaRPr lang="en-GB" dirty="0"/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4878" y="225050"/>
            <a:ext cx="1724266" cy="169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0165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Getting them to continue reading</a:t>
            </a:r>
            <a:endParaRPr lang="en-GB" dirty="0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0" t="18437"/>
          <a:stretch/>
        </p:blipFill>
        <p:spPr>
          <a:xfrm>
            <a:off x="1401318" y="2169622"/>
            <a:ext cx="6306317" cy="3872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9796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5369"/>
            <a:ext cx="5563376" cy="9526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376" y="5905366"/>
            <a:ext cx="5563376" cy="9526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77537"/>
          <a:stretch/>
        </p:blipFill>
        <p:spPr>
          <a:xfrm>
            <a:off x="10942319" y="5905365"/>
            <a:ext cx="1249681" cy="95263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57981" y="683144"/>
            <a:ext cx="53159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???????????</a:t>
            </a:r>
            <a:endParaRPr lang="en-GB" sz="5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66986" y="2010459"/>
            <a:ext cx="54093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If in doubt ask!</a:t>
            </a:r>
            <a:endParaRPr lang="en-GB" sz="36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986" y="3145266"/>
            <a:ext cx="2309910" cy="2271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571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650</TotalTime>
  <Words>970</Words>
  <Application>Microsoft Office PowerPoint</Application>
  <PresentationFormat>Widescreen</PresentationFormat>
  <Paragraphs>109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21</vt:i4>
      </vt:variant>
    </vt:vector>
  </HeadingPairs>
  <TitlesOfParts>
    <vt:vector size="33" baseType="lpstr">
      <vt:lpstr>Arial</vt:lpstr>
      <vt:lpstr>Calibri</vt:lpstr>
      <vt:lpstr>Calibri Light</vt:lpstr>
      <vt:lpstr>Century Gothic</vt:lpstr>
      <vt:lpstr>Comic Sans MS</vt:lpstr>
      <vt:lpstr>Helvetica</vt:lpstr>
      <vt:lpstr>Trebuchet MS</vt:lpstr>
      <vt:lpstr>Wingdings 2</vt:lpstr>
      <vt:lpstr>Wingdings 3</vt:lpstr>
      <vt:lpstr>HDOfficeLightV0</vt:lpstr>
      <vt:lpstr>Facet</vt:lpstr>
      <vt:lpstr>Austin</vt:lpstr>
      <vt:lpstr>PowerPoint Presentation</vt:lpstr>
      <vt:lpstr>What are our aims?</vt:lpstr>
      <vt:lpstr>Why this Reading Book?</vt:lpstr>
      <vt:lpstr>How to set it up?</vt:lpstr>
      <vt:lpstr>Front Cover  Title  What could the book be about?  What does it make you think of?  Have you read any other similar books?     </vt:lpstr>
      <vt:lpstr>Review the Phonics words and sounds</vt:lpstr>
      <vt:lpstr>Reading the Story-discuss pictures as you go</vt:lpstr>
      <vt:lpstr>PowerPoint Presentation</vt:lpstr>
      <vt:lpstr>PowerPoint Presentation</vt:lpstr>
      <vt:lpstr>What happens if it goes wrong?</vt:lpstr>
      <vt:lpstr>PowerPoint Presentation</vt:lpstr>
      <vt:lpstr>What does this mean for reading? </vt:lpstr>
      <vt:lpstr>PowerPoint Presentation</vt:lpstr>
      <vt:lpstr>PowerPoint Presentation</vt:lpstr>
      <vt:lpstr>PowerPoint Presentation</vt:lpstr>
      <vt:lpstr>PowerPoint Presentation</vt:lpstr>
      <vt:lpstr>Book Bands</vt:lpstr>
      <vt:lpstr>Free Readers</vt:lpstr>
      <vt:lpstr>Making It Fun/Relevant</vt:lpstr>
      <vt:lpstr>Getting them to continue reading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Baylis</dc:creator>
  <cp:lastModifiedBy>Henry Jennings</cp:lastModifiedBy>
  <cp:revision>83</cp:revision>
  <cp:lastPrinted>2015-10-07T13:03:54Z</cp:lastPrinted>
  <dcterms:created xsi:type="dcterms:W3CDTF">2015-01-26T18:47:20Z</dcterms:created>
  <dcterms:modified xsi:type="dcterms:W3CDTF">2025-03-25T11:31:27Z</dcterms:modified>
</cp:coreProperties>
</file>