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51A1BF-1DA6-401D-B2DD-2A9E688F10EA}" type="datetimeFigureOut">
              <a:rPr lang="en-GB" smtClean="0"/>
              <a:t>22/02/2024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358662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51A1BF-1DA6-401D-B2DD-2A9E688F10EA}" type="datetimeFigureOut">
              <a:rPr lang="en-GB" smtClean="0"/>
              <a:t>22/02/2024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827348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51A1BF-1DA6-401D-B2DD-2A9E688F10EA}" type="datetimeFigureOut">
              <a:rPr lang="en-GB" smtClean="0"/>
              <a:t>22/02/2024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09105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51A1BF-1DA6-401D-B2DD-2A9E688F10EA}" type="datetimeFigureOut">
              <a:rPr lang="en-GB" smtClean="0"/>
              <a:t>22/02/2024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453893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51A1BF-1DA6-401D-B2DD-2A9E688F10EA}" type="datetimeFigureOut">
              <a:rPr lang="en-GB" smtClean="0"/>
              <a:t>22/02/2024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490209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51A1BF-1DA6-401D-B2DD-2A9E688F10EA}" type="datetimeFigureOut">
              <a:rPr lang="en-GB" smtClean="0"/>
              <a:t>22/02/2024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3112399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51A1BF-1DA6-401D-B2DD-2A9E688F10EA}" type="datetimeFigureOut">
              <a:rPr lang="en-GB" smtClean="0"/>
              <a:t>22/02/2024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3281791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51A1BF-1DA6-401D-B2DD-2A9E688F10EA}" type="datetimeFigureOut">
              <a:rPr lang="en-GB" smtClean="0"/>
              <a:t>22/02/2024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856210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51A1BF-1DA6-401D-B2DD-2A9E688F10EA}" type="datetimeFigureOut">
              <a:rPr lang="en-GB" smtClean="0"/>
              <a:t>22/02/2024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6185660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51A1BF-1DA6-401D-B2DD-2A9E688F10EA}" type="datetimeFigureOut">
              <a:rPr lang="en-GB" smtClean="0"/>
              <a:t>22/02/2024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117027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51A1BF-1DA6-401D-B2DD-2A9E688F10EA}" type="datetimeFigureOut">
              <a:rPr lang="en-GB" smtClean="0"/>
              <a:t>22/02/2024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68FB42-E837-44BB-BF36-357D1D58D74C}" type="slidenum">
              <a:rPr lang="en-GB" smtClean="0"/>
              <a:t>‹#›</a:t>
            </a:fld>
            <a:endParaRPr lang="en-GB"/>
          </a:p>
        </p:txBody>
      </p:sp>
    </p:spTree>
    <p:extLst>
      <p:ext uri="{BB962C8B-B14F-4D97-AF65-F5344CB8AC3E}">
        <p14:creationId xmlns:p14="http://schemas.microsoft.com/office/powerpoint/2010/main" val="1599229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51A1BF-1DA6-401D-B2DD-2A9E688F10EA}" type="datetimeFigureOut">
              <a:rPr lang="en-GB" smtClean="0"/>
              <a:t>22/02/2024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68FB42-E837-44BB-BF36-357D1D58D74C}" type="slidenum">
              <a:rPr lang="en-GB" smtClean="0"/>
              <a:t>‹#›</a:t>
            </a:fld>
            <a:endParaRPr lang="en-GB"/>
          </a:p>
        </p:txBody>
      </p:sp>
    </p:spTree>
    <p:extLst>
      <p:ext uri="{BB962C8B-B14F-4D97-AF65-F5344CB8AC3E}">
        <p14:creationId xmlns:p14="http://schemas.microsoft.com/office/powerpoint/2010/main" val="1320681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4691" y="99756"/>
            <a:ext cx="11945389" cy="523220"/>
          </a:xfrm>
          <a:prstGeom prst="rect">
            <a:avLst/>
          </a:prstGeom>
          <a:noFill/>
        </p:spPr>
        <p:txBody>
          <a:bodyPr wrap="square" rtlCol="0">
            <a:spAutoFit/>
          </a:bodyPr>
          <a:lstStyle/>
          <a:p>
            <a:pPr algn="ctr"/>
            <a:r>
              <a:rPr lang="en-GB" sz="2800" b="1" dirty="0" smtClean="0"/>
              <a:t>What does Spirituality mean for </a:t>
            </a:r>
            <a:r>
              <a:rPr lang="en-GB" sz="2800" b="1" dirty="0" err="1" smtClean="0"/>
              <a:t>Binsted</a:t>
            </a:r>
            <a:r>
              <a:rPr lang="en-GB" sz="2800" b="1" dirty="0" smtClean="0"/>
              <a:t> Church of England Primary School?</a:t>
            </a:r>
            <a:endParaRPr lang="en-GB" sz="2800" b="1" dirty="0"/>
          </a:p>
        </p:txBody>
      </p:sp>
      <p:sp>
        <p:nvSpPr>
          <p:cNvPr id="6" name="Rounded Rectangle 5"/>
          <p:cNvSpPr/>
          <p:nvPr/>
        </p:nvSpPr>
        <p:spPr>
          <a:xfrm>
            <a:off x="764771" y="980902"/>
            <a:ext cx="1895302" cy="3441469"/>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r>
              <a:rPr lang="en-GB" b="1" dirty="0" smtClean="0"/>
              <a:t>Self</a:t>
            </a:r>
            <a:r>
              <a:rPr lang="en-GB" dirty="0" smtClean="0"/>
              <a:t> – Our understanding of who we are</a:t>
            </a:r>
            <a:endParaRPr lang="en-GB" dirty="0"/>
          </a:p>
        </p:txBody>
      </p:sp>
      <p:sp>
        <p:nvSpPr>
          <p:cNvPr id="10" name="Rounded Rectangle 9"/>
          <p:cNvSpPr/>
          <p:nvPr/>
        </p:nvSpPr>
        <p:spPr>
          <a:xfrm>
            <a:off x="3726872" y="980902"/>
            <a:ext cx="1895302" cy="3441469"/>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endParaRPr lang="en-GB" dirty="0" smtClean="0"/>
          </a:p>
          <a:p>
            <a:pPr algn="ctr"/>
            <a:endParaRPr lang="en-GB" dirty="0" smtClean="0"/>
          </a:p>
          <a:p>
            <a:pPr algn="ctr"/>
            <a:endParaRPr lang="en-GB" dirty="0"/>
          </a:p>
          <a:p>
            <a:pPr algn="ctr"/>
            <a:r>
              <a:rPr lang="en-GB" b="1" dirty="0" smtClean="0"/>
              <a:t>Others</a:t>
            </a:r>
            <a:r>
              <a:rPr lang="en-GB" dirty="0" smtClean="0"/>
              <a:t> – How our self-understanding shapes our relationships with others</a:t>
            </a:r>
            <a:endParaRPr lang="en-GB" dirty="0"/>
          </a:p>
        </p:txBody>
      </p:sp>
      <p:sp>
        <p:nvSpPr>
          <p:cNvPr id="11" name="Rounded Rectangle 10"/>
          <p:cNvSpPr/>
          <p:nvPr/>
        </p:nvSpPr>
        <p:spPr>
          <a:xfrm>
            <a:off x="6647542" y="942109"/>
            <a:ext cx="1895302" cy="3441469"/>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r>
              <a:rPr lang="en-GB" b="1" dirty="0" smtClean="0"/>
              <a:t>Beauty</a:t>
            </a:r>
            <a:r>
              <a:rPr lang="en-GB" dirty="0" smtClean="0"/>
              <a:t> – Our wonder at life and creativity</a:t>
            </a:r>
            <a:endParaRPr lang="en-GB" dirty="0"/>
          </a:p>
        </p:txBody>
      </p:sp>
      <p:sp>
        <p:nvSpPr>
          <p:cNvPr id="12" name="Rounded Rectangle 11"/>
          <p:cNvSpPr/>
          <p:nvPr/>
        </p:nvSpPr>
        <p:spPr>
          <a:xfrm>
            <a:off x="9592888" y="980902"/>
            <a:ext cx="1895302" cy="3441469"/>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p>
          <a:p>
            <a:pPr algn="ctr"/>
            <a:endParaRPr lang="en-GB" dirty="0"/>
          </a:p>
          <a:p>
            <a:pPr algn="ctr"/>
            <a:r>
              <a:rPr lang="en-GB" b="1" dirty="0" smtClean="0"/>
              <a:t>Beyond</a:t>
            </a:r>
            <a:r>
              <a:rPr lang="en-GB" dirty="0" smtClean="0"/>
              <a:t> – Our sense of mystery and higher purpose</a:t>
            </a:r>
            <a:endParaRPr lang="en-GB" dirty="0"/>
          </a:p>
        </p:txBody>
      </p:sp>
      <p:pic>
        <p:nvPicPr>
          <p:cNvPr id="13" name="Picture 12"/>
          <p:cNvPicPr>
            <a:picLocks noChangeAspect="1"/>
          </p:cNvPicPr>
          <p:nvPr/>
        </p:nvPicPr>
        <p:blipFill>
          <a:blip r:embed="rId2"/>
          <a:stretch>
            <a:fillRect/>
          </a:stretch>
        </p:blipFill>
        <p:spPr>
          <a:xfrm>
            <a:off x="1294448" y="1064028"/>
            <a:ext cx="824176" cy="1205247"/>
          </a:xfrm>
          <a:prstGeom prst="rect">
            <a:avLst/>
          </a:prstGeom>
          <a:ln>
            <a:solidFill>
              <a:schemeClr val="tx1"/>
            </a:solidFill>
          </a:ln>
        </p:spPr>
      </p:pic>
      <p:pic>
        <p:nvPicPr>
          <p:cNvPr id="14" name="Picture 13"/>
          <p:cNvPicPr>
            <a:picLocks noChangeAspect="1"/>
          </p:cNvPicPr>
          <p:nvPr/>
        </p:nvPicPr>
        <p:blipFill>
          <a:blip r:embed="rId3"/>
          <a:stretch>
            <a:fillRect/>
          </a:stretch>
        </p:blipFill>
        <p:spPr>
          <a:xfrm>
            <a:off x="4055484" y="1064028"/>
            <a:ext cx="1235378" cy="1205247"/>
          </a:xfrm>
          <a:prstGeom prst="rect">
            <a:avLst/>
          </a:prstGeom>
          <a:ln>
            <a:solidFill>
              <a:schemeClr val="tx1"/>
            </a:solidFill>
          </a:ln>
        </p:spPr>
      </p:pic>
      <p:pic>
        <p:nvPicPr>
          <p:cNvPr id="15" name="Picture 14"/>
          <p:cNvPicPr>
            <a:picLocks noChangeAspect="1"/>
          </p:cNvPicPr>
          <p:nvPr/>
        </p:nvPicPr>
        <p:blipFill>
          <a:blip r:embed="rId4"/>
          <a:stretch>
            <a:fillRect/>
          </a:stretch>
        </p:blipFill>
        <p:spPr>
          <a:xfrm>
            <a:off x="7135525" y="1067686"/>
            <a:ext cx="886257" cy="1198513"/>
          </a:xfrm>
          <a:prstGeom prst="rect">
            <a:avLst/>
          </a:prstGeom>
          <a:ln>
            <a:solidFill>
              <a:schemeClr val="tx1"/>
            </a:solidFill>
          </a:ln>
        </p:spPr>
      </p:pic>
      <p:pic>
        <p:nvPicPr>
          <p:cNvPr id="16" name="Picture 15"/>
          <p:cNvPicPr>
            <a:picLocks noChangeAspect="1"/>
          </p:cNvPicPr>
          <p:nvPr/>
        </p:nvPicPr>
        <p:blipFill>
          <a:blip r:embed="rId5"/>
          <a:stretch>
            <a:fillRect/>
          </a:stretch>
        </p:blipFill>
        <p:spPr>
          <a:xfrm>
            <a:off x="10057834" y="1064028"/>
            <a:ext cx="965292" cy="1201587"/>
          </a:xfrm>
          <a:prstGeom prst="rect">
            <a:avLst/>
          </a:prstGeom>
          <a:ln>
            <a:solidFill>
              <a:schemeClr val="tx1"/>
            </a:solidFill>
          </a:ln>
        </p:spPr>
      </p:pic>
      <p:sp>
        <p:nvSpPr>
          <p:cNvPr id="18" name="Rounded Rectangle 17"/>
          <p:cNvSpPr/>
          <p:nvPr/>
        </p:nvSpPr>
        <p:spPr>
          <a:xfrm>
            <a:off x="764771" y="4630189"/>
            <a:ext cx="10723419" cy="20366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At </a:t>
            </a:r>
            <a:r>
              <a:rPr lang="en-GB" sz="1600" dirty="0" err="1" smtClean="0"/>
              <a:t>Binsted</a:t>
            </a:r>
            <a:r>
              <a:rPr lang="en-GB" sz="1600" dirty="0" smtClean="0"/>
              <a:t> we understand the term ’Spirituality’ as our sense of belonging to, and caring for, something beyond ourselves. This can be expressed through religious faith. It means having the confidence to ask questions which go beyond our immediate experiences and having a sense of who we are and where we fit into the greater picture of our wonderful world and beyond.  </a:t>
            </a:r>
          </a:p>
          <a:p>
            <a:pPr algn="ctr"/>
            <a:r>
              <a:rPr lang="en-GB" sz="1600" dirty="0" smtClean="0"/>
              <a:t>We aim to become Spiritual learners through reflecting and exploring our awareness of the four connected areas of </a:t>
            </a:r>
            <a:r>
              <a:rPr lang="en-GB" sz="1600" b="1" dirty="0" smtClean="0"/>
              <a:t>‘Self’, Others’, Beauty </a:t>
            </a:r>
            <a:r>
              <a:rPr lang="en-GB" sz="1600" dirty="0" smtClean="0"/>
              <a:t>and</a:t>
            </a:r>
            <a:r>
              <a:rPr lang="en-GB" sz="1600" b="1" dirty="0" smtClean="0"/>
              <a:t> ‘Beyond’.</a:t>
            </a:r>
          </a:p>
          <a:p>
            <a:pPr algn="ctr"/>
            <a:r>
              <a:rPr lang="en-GB" sz="1600" b="1" dirty="0" smtClean="0"/>
              <a:t>As a Church school we welcome all faiths or none; we recognise that for Christians their spirituality is grounded in the belief of God and his Son, Jesus Christ. </a:t>
            </a:r>
          </a:p>
        </p:txBody>
      </p:sp>
      <p:sp>
        <p:nvSpPr>
          <p:cNvPr id="19" name="Curved Up Arrow 18"/>
          <p:cNvSpPr/>
          <p:nvPr/>
        </p:nvSpPr>
        <p:spPr>
          <a:xfrm>
            <a:off x="2718264" y="2651760"/>
            <a:ext cx="997527" cy="3906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0" name="Curved Up Arrow 19"/>
          <p:cNvSpPr/>
          <p:nvPr/>
        </p:nvSpPr>
        <p:spPr>
          <a:xfrm flipV="1">
            <a:off x="2726645" y="2098383"/>
            <a:ext cx="997527" cy="418407"/>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TextBox 20"/>
          <p:cNvSpPr txBox="1"/>
          <p:nvPr/>
        </p:nvSpPr>
        <p:spPr>
          <a:xfrm>
            <a:off x="2743199" y="2443942"/>
            <a:ext cx="1005980" cy="276999"/>
          </a:xfrm>
          <a:prstGeom prst="rect">
            <a:avLst/>
          </a:prstGeom>
          <a:noFill/>
        </p:spPr>
        <p:txBody>
          <a:bodyPr wrap="square" rtlCol="0">
            <a:spAutoFit/>
          </a:bodyPr>
          <a:lstStyle/>
          <a:p>
            <a:r>
              <a:rPr lang="en-GB" sz="1200" dirty="0" smtClean="0"/>
              <a:t>Connections</a:t>
            </a:r>
          </a:p>
        </p:txBody>
      </p:sp>
      <p:sp>
        <p:nvSpPr>
          <p:cNvPr id="22" name="Curved Up Arrow 21"/>
          <p:cNvSpPr/>
          <p:nvPr/>
        </p:nvSpPr>
        <p:spPr>
          <a:xfrm>
            <a:off x="5638801" y="2662844"/>
            <a:ext cx="997527" cy="3906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Curved Up Arrow 22"/>
          <p:cNvSpPr/>
          <p:nvPr/>
        </p:nvSpPr>
        <p:spPr>
          <a:xfrm flipV="1">
            <a:off x="5647182" y="2109467"/>
            <a:ext cx="997527" cy="418407"/>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TextBox 23"/>
          <p:cNvSpPr txBox="1"/>
          <p:nvPr/>
        </p:nvSpPr>
        <p:spPr>
          <a:xfrm>
            <a:off x="5663736" y="2455026"/>
            <a:ext cx="1005980" cy="276999"/>
          </a:xfrm>
          <a:prstGeom prst="rect">
            <a:avLst/>
          </a:prstGeom>
          <a:noFill/>
        </p:spPr>
        <p:txBody>
          <a:bodyPr wrap="square" rtlCol="0">
            <a:spAutoFit/>
          </a:bodyPr>
          <a:lstStyle/>
          <a:p>
            <a:r>
              <a:rPr lang="en-GB" sz="1200" dirty="0" smtClean="0"/>
              <a:t>Connections</a:t>
            </a:r>
          </a:p>
        </p:txBody>
      </p:sp>
      <p:sp>
        <p:nvSpPr>
          <p:cNvPr id="25" name="Curved Up Arrow 24"/>
          <p:cNvSpPr/>
          <p:nvPr/>
        </p:nvSpPr>
        <p:spPr>
          <a:xfrm>
            <a:off x="8556564" y="2654530"/>
            <a:ext cx="997527" cy="390698"/>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Curved Up Arrow 25"/>
          <p:cNvSpPr/>
          <p:nvPr/>
        </p:nvSpPr>
        <p:spPr>
          <a:xfrm flipV="1">
            <a:off x="8564945" y="2101153"/>
            <a:ext cx="997527" cy="418407"/>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TextBox 26"/>
          <p:cNvSpPr txBox="1"/>
          <p:nvPr/>
        </p:nvSpPr>
        <p:spPr>
          <a:xfrm>
            <a:off x="8581499" y="2446712"/>
            <a:ext cx="1005980" cy="276999"/>
          </a:xfrm>
          <a:prstGeom prst="rect">
            <a:avLst/>
          </a:prstGeom>
          <a:noFill/>
        </p:spPr>
        <p:txBody>
          <a:bodyPr wrap="square" rtlCol="0">
            <a:spAutoFit/>
          </a:bodyPr>
          <a:lstStyle/>
          <a:p>
            <a:r>
              <a:rPr lang="en-GB" sz="1200" dirty="0" smtClean="0"/>
              <a:t>Connections</a:t>
            </a:r>
          </a:p>
        </p:txBody>
      </p:sp>
    </p:spTree>
    <p:extLst>
      <p:ext uri="{BB962C8B-B14F-4D97-AF65-F5344CB8AC3E}">
        <p14:creationId xmlns:p14="http://schemas.microsoft.com/office/powerpoint/2010/main" val="2227326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178</Words>
  <Application>Microsoft Office PowerPoint</Application>
  <PresentationFormat>Widescreen</PresentationFormat>
  <Paragraphs>22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Lesley-Jane Lucas</dc:creator>
  <cp:lastModifiedBy>Sharron Morton</cp:lastModifiedBy>
  <cp:revision>6</cp:revision>
  <cp:lastPrinted>2024-02-22T15:37:43Z</cp:lastPrinted>
  <dcterms:created xsi:type="dcterms:W3CDTF">2024-01-10T10:30:19Z</dcterms:created>
  <dcterms:modified xsi:type="dcterms:W3CDTF">2024-02-22T15:37:52Z</dcterms:modified>
</cp:coreProperties>
</file>