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omments/comment1.xml" ContentType="application/vnd.openxmlformats-officedocument.presentationml.comment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notesMasterIdLst>
    <p:notesMasterId r:id="rId25"/>
  </p:notesMasterIdLst>
  <p:handoutMasterIdLst>
    <p:handoutMasterId r:id="rId26"/>
  </p:handoutMasterIdLst>
  <p:sldIdLst>
    <p:sldId id="286" r:id="rId2"/>
    <p:sldId id="278" r:id="rId3"/>
    <p:sldId id="298" r:id="rId4"/>
    <p:sldId id="300" r:id="rId5"/>
    <p:sldId id="258" r:id="rId6"/>
    <p:sldId id="257" r:id="rId7"/>
    <p:sldId id="301" r:id="rId8"/>
    <p:sldId id="269" r:id="rId9"/>
    <p:sldId id="287" r:id="rId10"/>
    <p:sldId id="288" r:id="rId11"/>
    <p:sldId id="295" r:id="rId12"/>
    <p:sldId id="296" r:id="rId13"/>
    <p:sldId id="289" r:id="rId14"/>
    <p:sldId id="294" r:id="rId15"/>
    <p:sldId id="293" r:id="rId16"/>
    <p:sldId id="290" r:id="rId17"/>
    <p:sldId id="291" r:id="rId18"/>
    <p:sldId id="292" r:id="rId19"/>
    <p:sldId id="285" r:id="rId20"/>
    <p:sldId id="262" r:id="rId21"/>
    <p:sldId id="302" r:id="rId22"/>
    <p:sldId id="303" r:id="rId23"/>
    <p:sldId id="304" r:id="rId2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arron Morton" initials="SM" lastIdx="3" clrIdx="0">
    <p:extLst>
      <p:ext uri="{19B8F6BF-5375-455C-9EA6-DF929625EA0E}">
        <p15:presenceInfo xmlns:p15="http://schemas.microsoft.com/office/powerpoint/2012/main" userId="Sharron Mort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44" autoAdjust="0"/>
    <p:restoredTop sz="94660"/>
  </p:normalViewPr>
  <p:slideViewPr>
    <p:cSldViewPr snapToGrid="0">
      <p:cViewPr varScale="1">
        <p:scale>
          <a:sx n="115" d="100"/>
          <a:sy n="115" d="100"/>
        </p:scale>
        <p:origin x="36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5-04T16:39:17.004" idx="2">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E71B9ECE-EF0D-4750-A214-3BE8C2441350}" type="datetimeFigureOut">
              <a:rPr lang="en-GB" smtClean="0"/>
              <a:t>06/05/2021</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0C647530-824F-4076-B972-5620F676D962}" type="slidenum">
              <a:rPr lang="en-GB" smtClean="0"/>
              <a:t>‹#›</a:t>
            </a:fld>
            <a:endParaRPr lang="en-GB"/>
          </a:p>
        </p:txBody>
      </p:sp>
    </p:spTree>
    <p:extLst>
      <p:ext uri="{BB962C8B-B14F-4D97-AF65-F5344CB8AC3E}">
        <p14:creationId xmlns:p14="http://schemas.microsoft.com/office/powerpoint/2010/main" val="2945374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31A5FA7-6039-4EF7-92D4-7EA1D2964F53}" type="datetimeFigureOut">
              <a:rPr lang="en-GB" smtClean="0"/>
              <a:t>06/05/2021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E3BA124-39F8-4193-AFCE-8DFFF47C57D1}" type="slidenum">
              <a:rPr lang="en-GB" smtClean="0"/>
              <a:t>‹#›</a:t>
            </a:fld>
            <a:endParaRPr lang="en-GB"/>
          </a:p>
        </p:txBody>
      </p:sp>
    </p:spTree>
    <p:extLst>
      <p:ext uri="{BB962C8B-B14F-4D97-AF65-F5344CB8AC3E}">
        <p14:creationId xmlns:p14="http://schemas.microsoft.com/office/powerpoint/2010/main" val="459208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a:t>
            </a:fld>
            <a:endParaRPr lang="en-GB"/>
          </a:p>
        </p:txBody>
      </p:sp>
    </p:spTree>
    <p:extLst>
      <p:ext uri="{BB962C8B-B14F-4D97-AF65-F5344CB8AC3E}">
        <p14:creationId xmlns:p14="http://schemas.microsoft.com/office/powerpoint/2010/main" val="2549601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60495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3</a:t>
            </a:fld>
            <a:endParaRPr lang="en-GB"/>
          </a:p>
        </p:txBody>
      </p:sp>
    </p:spTree>
    <p:extLst>
      <p:ext uri="{BB962C8B-B14F-4D97-AF65-F5344CB8AC3E}">
        <p14:creationId xmlns:p14="http://schemas.microsoft.com/office/powerpoint/2010/main" val="41294541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4</a:t>
            </a:fld>
            <a:endParaRPr lang="en-GB"/>
          </a:p>
        </p:txBody>
      </p:sp>
    </p:spTree>
    <p:extLst>
      <p:ext uri="{BB962C8B-B14F-4D97-AF65-F5344CB8AC3E}">
        <p14:creationId xmlns:p14="http://schemas.microsoft.com/office/powerpoint/2010/main" val="15999788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5</a:t>
            </a:fld>
            <a:endParaRPr lang="en-GB"/>
          </a:p>
        </p:txBody>
      </p:sp>
    </p:spTree>
    <p:extLst>
      <p:ext uri="{BB962C8B-B14F-4D97-AF65-F5344CB8AC3E}">
        <p14:creationId xmlns:p14="http://schemas.microsoft.com/office/powerpoint/2010/main" val="2596982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6</a:t>
            </a:fld>
            <a:endParaRPr lang="en-GB"/>
          </a:p>
        </p:txBody>
      </p:sp>
    </p:spTree>
    <p:extLst>
      <p:ext uri="{BB962C8B-B14F-4D97-AF65-F5344CB8AC3E}">
        <p14:creationId xmlns:p14="http://schemas.microsoft.com/office/powerpoint/2010/main" val="3687327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7</a:t>
            </a:fld>
            <a:endParaRPr lang="en-GB"/>
          </a:p>
        </p:txBody>
      </p:sp>
    </p:spTree>
    <p:extLst>
      <p:ext uri="{BB962C8B-B14F-4D97-AF65-F5344CB8AC3E}">
        <p14:creationId xmlns:p14="http://schemas.microsoft.com/office/powerpoint/2010/main" val="2755072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8</a:t>
            </a:fld>
            <a:endParaRPr lang="en-GB"/>
          </a:p>
        </p:txBody>
      </p:sp>
    </p:spTree>
    <p:extLst>
      <p:ext uri="{BB962C8B-B14F-4D97-AF65-F5344CB8AC3E}">
        <p14:creationId xmlns:p14="http://schemas.microsoft.com/office/powerpoint/2010/main" val="3558335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9</a:t>
            </a:fld>
            <a:endParaRPr lang="en-GB"/>
          </a:p>
        </p:txBody>
      </p:sp>
    </p:spTree>
    <p:extLst>
      <p:ext uri="{BB962C8B-B14F-4D97-AF65-F5344CB8AC3E}">
        <p14:creationId xmlns:p14="http://schemas.microsoft.com/office/powerpoint/2010/main" val="851992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10</a:t>
            </a:fld>
            <a:endParaRPr lang="en-GB"/>
          </a:p>
        </p:txBody>
      </p:sp>
    </p:spTree>
    <p:extLst>
      <p:ext uri="{BB962C8B-B14F-4D97-AF65-F5344CB8AC3E}">
        <p14:creationId xmlns:p14="http://schemas.microsoft.com/office/powerpoint/2010/main" val="1829827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11</a:t>
            </a:fld>
            <a:endParaRPr lang="en-GB"/>
          </a:p>
        </p:txBody>
      </p:sp>
    </p:spTree>
    <p:extLst>
      <p:ext uri="{BB962C8B-B14F-4D97-AF65-F5344CB8AC3E}">
        <p14:creationId xmlns:p14="http://schemas.microsoft.com/office/powerpoint/2010/main" val="3896409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12</a:t>
            </a:fld>
            <a:endParaRPr lang="en-GB"/>
          </a:p>
        </p:txBody>
      </p:sp>
    </p:spTree>
    <p:extLst>
      <p:ext uri="{BB962C8B-B14F-4D97-AF65-F5344CB8AC3E}">
        <p14:creationId xmlns:p14="http://schemas.microsoft.com/office/powerpoint/2010/main" val="13771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13</a:t>
            </a:fld>
            <a:endParaRPr lang="en-GB"/>
          </a:p>
        </p:txBody>
      </p:sp>
    </p:spTree>
    <p:extLst>
      <p:ext uri="{BB962C8B-B14F-4D97-AF65-F5344CB8AC3E}">
        <p14:creationId xmlns:p14="http://schemas.microsoft.com/office/powerpoint/2010/main" val="1149325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14</a:t>
            </a:fld>
            <a:endParaRPr lang="en-GB"/>
          </a:p>
        </p:txBody>
      </p:sp>
    </p:spTree>
    <p:extLst>
      <p:ext uri="{BB962C8B-B14F-4D97-AF65-F5344CB8AC3E}">
        <p14:creationId xmlns:p14="http://schemas.microsoft.com/office/powerpoint/2010/main" val="425502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15</a:t>
            </a:fld>
            <a:endParaRPr lang="en-GB"/>
          </a:p>
        </p:txBody>
      </p:sp>
    </p:spTree>
    <p:extLst>
      <p:ext uri="{BB962C8B-B14F-4D97-AF65-F5344CB8AC3E}">
        <p14:creationId xmlns:p14="http://schemas.microsoft.com/office/powerpoint/2010/main" val="3264175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16</a:t>
            </a:fld>
            <a:endParaRPr lang="en-GB"/>
          </a:p>
        </p:txBody>
      </p:sp>
    </p:spTree>
    <p:extLst>
      <p:ext uri="{BB962C8B-B14F-4D97-AF65-F5344CB8AC3E}">
        <p14:creationId xmlns:p14="http://schemas.microsoft.com/office/powerpoint/2010/main" val="4268429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17</a:t>
            </a:fld>
            <a:endParaRPr lang="en-GB"/>
          </a:p>
        </p:txBody>
      </p:sp>
    </p:spTree>
    <p:extLst>
      <p:ext uri="{BB962C8B-B14F-4D97-AF65-F5344CB8AC3E}">
        <p14:creationId xmlns:p14="http://schemas.microsoft.com/office/powerpoint/2010/main" val="5174329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18</a:t>
            </a:fld>
            <a:endParaRPr lang="en-GB"/>
          </a:p>
        </p:txBody>
      </p:sp>
    </p:spTree>
    <p:extLst>
      <p:ext uri="{BB962C8B-B14F-4D97-AF65-F5344CB8AC3E}">
        <p14:creationId xmlns:p14="http://schemas.microsoft.com/office/powerpoint/2010/main" val="32517002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19</a:t>
            </a:fld>
            <a:endParaRPr lang="en-GB"/>
          </a:p>
        </p:txBody>
      </p:sp>
    </p:spTree>
    <p:extLst>
      <p:ext uri="{BB962C8B-B14F-4D97-AF65-F5344CB8AC3E}">
        <p14:creationId xmlns:p14="http://schemas.microsoft.com/office/powerpoint/2010/main" val="13071294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20</a:t>
            </a:fld>
            <a:endParaRPr lang="en-GB"/>
          </a:p>
        </p:txBody>
      </p:sp>
    </p:spTree>
    <p:extLst>
      <p:ext uri="{BB962C8B-B14F-4D97-AF65-F5344CB8AC3E}">
        <p14:creationId xmlns:p14="http://schemas.microsoft.com/office/powerpoint/2010/main" val="42355041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21</a:t>
            </a:fld>
            <a:endParaRPr lang="en-GB"/>
          </a:p>
        </p:txBody>
      </p:sp>
    </p:spTree>
    <p:extLst>
      <p:ext uri="{BB962C8B-B14F-4D97-AF65-F5344CB8AC3E}">
        <p14:creationId xmlns:p14="http://schemas.microsoft.com/office/powerpoint/2010/main" val="445150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3BA124-39F8-4193-AFCE-8DFFF47C57D1}" type="slidenum">
              <a:rPr lang="en-GB" smtClean="0"/>
              <a:t>22</a:t>
            </a:fld>
            <a:endParaRPr lang="en-GB"/>
          </a:p>
        </p:txBody>
      </p:sp>
    </p:spTree>
    <p:extLst>
      <p:ext uri="{BB962C8B-B14F-4D97-AF65-F5344CB8AC3E}">
        <p14:creationId xmlns:p14="http://schemas.microsoft.com/office/powerpoint/2010/main" val="35034036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857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51690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7562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82665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9404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79144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00753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61BEF0D-F0BB-DE4B-95CE-6DB70DBA9567}" type="datetimeFigureOut">
              <a:rPr lang="en-US" smtClean="0"/>
              <a:pPr/>
              <a:t>5/6/2021</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1276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52234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5388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85459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61BEF0D-F0BB-DE4B-95CE-6DB70DBA9567}" type="datetimeFigureOut">
              <a:rPr lang="en-US" smtClean="0"/>
              <a:pPr/>
              <a:t>5/6/2021</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217C01CDF56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911740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mailto:s.morton@binsted.hants.sch.uk"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5.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95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38197" y="-661455"/>
            <a:ext cx="8534400" cy="2423753"/>
          </a:xfrm>
        </p:spPr>
        <p:txBody>
          <a:bodyPr/>
          <a:lstStyle/>
          <a:p>
            <a:r>
              <a:rPr lang="en-GB" u="sng" dirty="0" smtClean="0"/>
              <a:t>Binsted CE Primary Relationships and Sex Education  (RSE) </a:t>
            </a:r>
            <a:endParaRPr lang="en-GB" u="sng"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l="19737" r="17763" b="23927"/>
          <a:stretch>
            <a:fillRect/>
          </a:stretch>
        </p:blipFill>
        <p:spPr bwMode="auto">
          <a:xfrm>
            <a:off x="4827936" y="1860972"/>
            <a:ext cx="2080864" cy="2443719"/>
          </a:xfrm>
          <a:prstGeom prst="rect">
            <a:avLst/>
          </a:prstGeom>
          <a:solidFill>
            <a:srgbClr val="FFFF00"/>
          </a:solidFill>
          <a:extLst/>
        </p:spPr>
      </p:pic>
      <p:sp>
        <p:nvSpPr>
          <p:cNvPr id="3" name="Text Box 3"/>
          <p:cNvSpPr txBox="1">
            <a:spLocks noChangeArrowheads="1"/>
          </p:cNvSpPr>
          <p:nvPr/>
        </p:nvSpPr>
        <p:spPr bwMode="auto">
          <a:xfrm>
            <a:off x="3068723" y="5044252"/>
            <a:ext cx="6143010" cy="133397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GB" altLang="en-US" sz="2800" b="1" i="0" u="none" strike="noStrike" cap="none" normalizeH="0" baseline="0" dirty="0" smtClean="0">
                <a:ln>
                  <a:noFill/>
                </a:ln>
                <a:solidFill>
                  <a:schemeClr val="tx1"/>
                </a:solidFill>
                <a:effectLst/>
                <a:latin typeface="Calibri" panose="020F0502020204030204" pitchFamily="34" charset="0"/>
              </a:rPr>
              <a:t>At Binsted we believe in the Christian values of Faith, Hope &amp; Love.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202569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07"/>
        <p:cNvGrpSpPr/>
        <p:nvPr/>
      </p:nvGrpSpPr>
      <p:grpSpPr>
        <a:xfrm>
          <a:off x="0" y="0"/>
          <a:ext cx="0" cy="0"/>
          <a:chOff x="0" y="0"/>
          <a:chExt cx="0" cy="0"/>
        </a:xfrm>
      </p:grpSpPr>
      <p:sp>
        <p:nvSpPr>
          <p:cNvPr id="110" name="Google Shape;110;p19"/>
          <p:cNvSpPr txBox="1">
            <a:spLocks noGrp="1"/>
          </p:cNvSpPr>
          <p:nvPr>
            <p:ph type="sldNum" sz="quarter" idx="12"/>
          </p:nvPr>
        </p:nvSpPr>
        <p:spPr>
          <a:xfrm>
            <a:off x="11364722" y="6260831"/>
            <a:ext cx="731700" cy="524700"/>
          </a:xfrm>
          <a:prstGeom prst="rect">
            <a:avLst/>
          </a:prstGeom>
        </p:spPr>
        <p:txBody>
          <a:bodyPr spcFirstLastPara="1" wrap="square" lIns="121900" tIns="121900" rIns="121900" bIns="121900" anchor="ctr" anchorCtr="0">
            <a:noAutofit/>
          </a:bodyPr>
          <a:lstStyle/>
          <a:p>
            <a:pPr marL="0" lvl="0" indent="0" algn="r" rtl="0">
              <a:spcBef>
                <a:spcPts val="0"/>
              </a:spcBef>
              <a:spcAft>
                <a:spcPts val="0"/>
              </a:spcAft>
              <a:buNone/>
            </a:pPr>
            <a:fld id="{00000000-1234-1234-1234-123412341234}" type="slidenum">
              <a:rPr lang="en-GB"/>
              <a:t>2</a:t>
            </a:fld>
            <a:endParaRPr/>
          </a:p>
        </p:txBody>
      </p:sp>
      <p:sp>
        <p:nvSpPr>
          <p:cNvPr id="108" name="Google Shape;108;p19"/>
          <p:cNvSpPr txBox="1">
            <a:spLocks noGrp="1"/>
          </p:cNvSpPr>
          <p:nvPr>
            <p:ph type="body" idx="4294967295"/>
          </p:nvPr>
        </p:nvSpPr>
        <p:spPr>
          <a:xfrm>
            <a:off x="0" y="1298575"/>
            <a:ext cx="11430000" cy="3980007"/>
          </a:xfrm>
          <a:prstGeom prst="rect">
            <a:avLst/>
          </a:prstGeom>
          <a:noFill/>
          <a:ln>
            <a:noFill/>
          </a:ln>
        </p:spPr>
        <p:txBody>
          <a:bodyPr spcFirstLastPara="1" wrap="square" lIns="91425" tIns="45700" rIns="91425" bIns="45700" anchor="t" anchorCtr="0">
            <a:noAutofit/>
          </a:bodyPr>
          <a:lstStyle/>
          <a:p>
            <a:pPr marL="495300" indent="-342900">
              <a:spcBef>
                <a:spcPts val="0"/>
              </a:spcBef>
              <a:spcAft>
                <a:spcPts val="0"/>
              </a:spcAft>
              <a:buClr>
                <a:schemeClr val="dk1"/>
              </a:buClr>
              <a:buSzPts val="2400"/>
            </a:pPr>
            <a:r>
              <a:rPr lang="en-GB" sz="2400" b="0" i="0" u="none" dirty="0" smtClean="0">
                <a:solidFill>
                  <a:schemeClr val="dk1"/>
                </a:solidFill>
                <a:latin typeface="Arial"/>
                <a:ea typeface="Arial"/>
                <a:cs typeface="Arial"/>
                <a:sym typeface="Arial"/>
              </a:rPr>
              <a:t>It is 20 years since the last review of the </a:t>
            </a:r>
            <a:r>
              <a:rPr lang="en-GB" sz="2400" dirty="0" smtClean="0"/>
              <a:t>Personal</a:t>
            </a:r>
            <a:r>
              <a:rPr lang="en-GB" sz="2400" dirty="0"/>
              <a:t>, Social, Health and Economic (PSHE) education </a:t>
            </a:r>
            <a:r>
              <a:rPr lang="en-GB" sz="2400" b="0" i="0" u="none" dirty="0" smtClean="0">
                <a:solidFill>
                  <a:schemeClr val="dk1"/>
                </a:solidFill>
                <a:latin typeface="Arial"/>
                <a:ea typeface="Arial"/>
                <a:cs typeface="Arial"/>
                <a:sym typeface="Arial"/>
              </a:rPr>
              <a:t>&amp; during that time the World has changed including how we interact with each other.</a:t>
            </a:r>
          </a:p>
          <a:p>
            <a:pPr marL="495300" indent="-342900">
              <a:spcBef>
                <a:spcPts val="0"/>
              </a:spcBef>
              <a:spcAft>
                <a:spcPts val="0"/>
              </a:spcAft>
              <a:buClr>
                <a:schemeClr val="dk1"/>
              </a:buClr>
              <a:buSzPts val="2400"/>
            </a:pPr>
            <a:endParaRPr lang="en-GB" sz="2400" b="0" i="0" u="none" dirty="0" smtClean="0">
              <a:solidFill>
                <a:schemeClr val="dk1"/>
              </a:solidFill>
              <a:latin typeface="Arial"/>
              <a:ea typeface="Arial"/>
              <a:cs typeface="Arial"/>
              <a:sym typeface="Arial"/>
            </a:endParaRPr>
          </a:p>
          <a:p>
            <a:pPr marL="495300" indent="-342900">
              <a:spcBef>
                <a:spcPts val="0"/>
              </a:spcBef>
              <a:spcAft>
                <a:spcPts val="0"/>
              </a:spcAft>
              <a:buClr>
                <a:schemeClr val="dk1"/>
              </a:buClr>
              <a:buSzPts val="2400"/>
            </a:pPr>
            <a:r>
              <a:rPr lang="en-GB" sz="2400" dirty="0" smtClean="0">
                <a:solidFill>
                  <a:schemeClr val="dk1"/>
                </a:solidFill>
                <a:latin typeface="Arial"/>
                <a:ea typeface="Arial"/>
                <a:cs typeface="Arial"/>
                <a:sym typeface="Arial"/>
              </a:rPr>
              <a:t>New- statutory Relationships Education in Primary Schools and </a:t>
            </a:r>
            <a:r>
              <a:rPr lang="en-GB" sz="2400" dirty="0">
                <a:solidFill>
                  <a:schemeClr val="dk1"/>
                </a:solidFill>
                <a:latin typeface="Arial"/>
                <a:ea typeface="Arial"/>
                <a:cs typeface="Arial"/>
                <a:sym typeface="Arial"/>
              </a:rPr>
              <a:t>p</a:t>
            </a:r>
            <a:r>
              <a:rPr lang="en-GB" sz="2400" b="0" i="0" u="none" dirty="0" smtClean="0">
                <a:solidFill>
                  <a:schemeClr val="dk1"/>
                </a:solidFill>
                <a:latin typeface="Arial"/>
                <a:ea typeface="Arial"/>
                <a:cs typeface="Arial"/>
                <a:sym typeface="Arial"/>
              </a:rPr>
              <a:t>revious recommendations for teaching Personal, Social, Health Education, are now part of the National Curriculum.</a:t>
            </a:r>
          </a:p>
          <a:p>
            <a:pPr marL="495300" indent="-342900">
              <a:spcBef>
                <a:spcPts val="0"/>
              </a:spcBef>
              <a:spcAft>
                <a:spcPts val="0"/>
              </a:spcAft>
              <a:buClr>
                <a:schemeClr val="dk1"/>
              </a:buClr>
              <a:buSzPts val="2400"/>
            </a:pPr>
            <a:endParaRPr lang="en-GB" sz="2400" b="0" i="0" u="none" dirty="0" smtClean="0">
              <a:solidFill>
                <a:schemeClr val="dk1"/>
              </a:solidFill>
              <a:latin typeface="Arial"/>
              <a:ea typeface="Arial"/>
              <a:cs typeface="Arial"/>
              <a:sym typeface="Arial"/>
            </a:endParaRPr>
          </a:p>
          <a:p>
            <a:pPr marL="495300" indent="-342900">
              <a:spcBef>
                <a:spcPts val="0"/>
              </a:spcBef>
              <a:spcAft>
                <a:spcPts val="0"/>
              </a:spcAft>
              <a:buClr>
                <a:schemeClr val="dk1"/>
              </a:buClr>
              <a:buSzPts val="2400"/>
            </a:pPr>
            <a:r>
              <a:rPr lang="en-GB" sz="2400" dirty="0" smtClean="0">
                <a:solidFill>
                  <a:schemeClr val="dk1"/>
                </a:solidFill>
                <a:latin typeface="Arial"/>
                <a:ea typeface="Arial"/>
                <a:cs typeface="Arial"/>
                <a:sym typeface="Arial"/>
              </a:rPr>
              <a:t>Sex Education in Primary Schools remains optional, </a:t>
            </a:r>
            <a:r>
              <a:rPr lang="en-GB" sz="2400" b="1" dirty="0" smtClean="0">
                <a:solidFill>
                  <a:schemeClr val="dk1"/>
                </a:solidFill>
                <a:latin typeface="Arial"/>
                <a:ea typeface="Arial"/>
                <a:cs typeface="Arial"/>
                <a:sym typeface="Arial"/>
              </a:rPr>
              <a:t>though in Year 5 &amp; 6 the science curriculum form part of what might be considered as sex education- puberty and reproduction. </a:t>
            </a:r>
          </a:p>
          <a:p>
            <a:pPr marL="495300" indent="-342900">
              <a:spcBef>
                <a:spcPts val="0"/>
              </a:spcBef>
              <a:spcAft>
                <a:spcPts val="0"/>
              </a:spcAft>
              <a:buClr>
                <a:schemeClr val="dk1"/>
              </a:buClr>
              <a:buSzPts val="2400"/>
            </a:pPr>
            <a:endParaRPr lang="en-GB" sz="2400" b="1" i="0" u="none" dirty="0">
              <a:solidFill>
                <a:schemeClr val="dk1"/>
              </a:solidFill>
              <a:latin typeface="Arial"/>
              <a:ea typeface="Arial"/>
              <a:cs typeface="Arial"/>
              <a:sym typeface="Arial"/>
            </a:endParaRPr>
          </a:p>
          <a:p>
            <a:pPr marL="495300" indent="-342900">
              <a:spcBef>
                <a:spcPts val="0"/>
              </a:spcBef>
              <a:spcAft>
                <a:spcPts val="0"/>
              </a:spcAft>
              <a:buClr>
                <a:schemeClr val="dk1"/>
              </a:buClr>
              <a:buSzPts val="2400"/>
            </a:pPr>
            <a:r>
              <a:rPr lang="en-GB" sz="2400" dirty="0" smtClean="0">
                <a:solidFill>
                  <a:schemeClr val="dk1"/>
                </a:solidFill>
                <a:latin typeface="Arial"/>
                <a:ea typeface="Arial"/>
                <a:cs typeface="Arial"/>
                <a:sym typeface="Arial"/>
              </a:rPr>
              <a:t>As a church of England controlled school we also follow CoE guidance – Valuing all of God’s Children.</a:t>
            </a:r>
            <a:endParaRPr sz="2400" i="0" u="none" dirty="0">
              <a:solidFill>
                <a:schemeClr val="dk1"/>
              </a:solidFill>
              <a:latin typeface="Arial"/>
              <a:ea typeface="Arial"/>
              <a:cs typeface="Arial"/>
              <a:sym typeface="Arial"/>
            </a:endParaRPr>
          </a:p>
          <a:p>
            <a:pPr marL="342900" lvl="0" indent="-190500" algn="just" rtl="0">
              <a:lnSpc>
                <a:spcPct val="100000"/>
              </a:lnSpc>
              <a:spcBef>
                <a:spcPts val="480"/>
              </a:spcBef>
              <a:spcAft>
                <a:spcPts val="0"/>
              </a:spcAft>
              <a:buClr>
                <a:schemeClr val="dk1"/>
              </a:buClr>
              <a:buSzPts val="2400"/>
              <a:buNone/>
            </a:pPr>
            <a:endParaRPr sz="2400" b="0" i="0" u="none" dirty="0">
              <a:solidFill>
                <a:schemeClr val="dk1"/>
              </a:solidFill>
              <a:latin typeface="Arial"/>
              <a:ea typeface="Arial"/>
              <a:cs typeface="Arial"/>
              <a:sym typeface="Arial"/>
            </a:endParaRPr>
          </a:p>
        </p:txBody>
      </p:sp>
      <p:sp>
        <p:nvSpPr>
          <p:cNvPr id="109" name="Google Shape;109;p19"/>
          <p:cNvSpPr txBox="1"/>
          <p:nvPr/>
        </p:nvSpPr>
        <p:spPr>
          <a:xfrm>
            <a:off x="507866" y="130629"/>
            <a:ext cx="10631400" cy="960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3600" dirty="0" smtClean="0">
                <a:latin typeface="Comic Sans MS"/>
                <a:ea typeface="Comic Sans MS"/>
                <a:cs typeface="Comic Sans MS"/>
                <a:sym typeface="Comic Sans MS"/>
              </a:rPr>
              <a:t>New Guidance and Statutory </a:t>
            </a:r>
            <a:r>
              <a:rPr lang="en-GB" sz="3600" dirty="0" err="1" smtClean="0">
                <a:latin typeface="Comic Sans MS"/>
                <a:ea typeface="Comic Sans MS"/>
                <a:cs typeface="Comic Sans MS"/>
                <a:sym typeface="Comic Sans MS"/>
              </a:rPr>
              <a:t>responsibilites</a:t>
            </a:r>
            <a:endParaRPr sz="3600" dirty="0">
              <a:latin typeface="Comic Sans MS"/>
              <a:ea typeface="Comic Sans MS"/>
              <a:cs typeface="Comic Sans MS"/>
              <a:sym typeface="Comic Sans MS"/>
            </a:endParaRPr>
          </a:p>
        </p:txBody>
      </p:sp>
    </p:spTree>
    <p:extLst>
      <p:ext uri="{BB962C8B-B14F-4D97-AF65-F5344CB8AC3E}">
        <p14:creationId xmlns:p14="http://schemas.microsoft.com/office/powerpoint/2010/main" val="38190543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629" y="286603"/>
            <a:ext cx="12042371" cy="2232153"/>
          </a:xfrm>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sz="3100" dirty="0" smtClean="0"/>
              <a:t>Valuing </a:t>
            </a:r>
            <a:r>
              <a:rPr lang="en-GB" sz="3100" dirty="0"/>
              <a:t>All God’s Children </a:t>
            </a:r>
            <a:r>
              <a:rPr lang="en-GB" sz="1600" b="1" dirty="0"/>
              <a:t>Guidance for Church of England schools on challenging homophobic, biphobic and transphobic bullying </a:t>
            </a:r>
            <a:r>
              <a:rPr lang="en-GB" sz="1600" b="1" dirty="0" smtClean="0"/>
              <a:t>2019 </a:t>
            </a:r>
            <a:r>
              <a:rPr lang="en-GB" sz="3100" dirty="0" smtClean="0"/>
              <a:t>- </a:t>
            </a:r>
            <a:r>
              <a:rPr lang="en-GB" sz="3100" b="1" i="1" dirty="0" smtClean="0">
                <a:solidFill>
                  <a:srgbClr val="00B050"/>
                </a:solidFill>
              </a:rPr>
              <a:t>If </a:t>
            </a:r>
            <a:r>
              <a:rPr lang="en-GB" sz="3100" b="1" i="1" dirty="0">
                <a:solidFill>
                  <a:srgbClr val="00B050"/>
                </a:solidFill>
              </a:rPr>
              <a:t>any school is not educating pupils to understand the rights of all people to live freely within their sexual orientation or gender identity without discrimination they would be failing in their duty to prepare their pupils to live in modern Britain.</a:t>
            </a:r>
          </a:p>
        </p:txBody>
      </p:sp>
      <p:sp>
        <p:nvSpPr>
          <p:cNvPr id="3" name="Rectangle 2"/>
          <p:cNvSpPr/>
          <p:nvPr/>
        </p:nvSpPr>
        <p:spPr>
          <a:xfrm>
            <a:off x="290945" y="2690336"/>
            <a:ext cx="11795760" cy="3785652"/>
          </a:xfrm>
          <a:prstGeom prst="rect">
            <a:avLst/>
          </a:prstGeom>
        </p:spPr>
        <p:txBody>
          <a:bodyPr wrap="square">
            <a:spAutoFit/>
          </a:bodyPr>
          <a:lstStyle/>
          <a:p>
            <a:r>
              <a:rPr lang="en-GB" sz="2400" dirty="0"/>
              <a:t>The Church of England is committed to an education that enables people to live life in all its fullness and fulfils the words of Jesus in John 10:10:“I came that they might have life, and have it abundantly.” </a:t>
            </a:r>
          </a:p>
          <a:p>
            <a:r>
              <a:rPr lang="en-GB" sz="2400" dirty="0" smtClean="0"/>
              <a:t> Central </a:t>
            </a:r>
            <a:r>
              <a:rPr lang="en-GB" sz="2400" dirty="0"/>
              <a:t>to Christian theology is the truth that every single one of us is made in the image of God. Every one of us is loved unconditionally by God</a:t>
            </a:r>
            <a:r>
              <a:rPr lang="en-GB" sz="2400" dirty="0" smtClean="0"/>
              <a:t>. We </a:t>
            </a:r>
            <a:r>
              <a:rPr lang="en-GB" sz="2400" dirty="0"/>
              <a:t>must avoid, at all costs, diminishing the dignity of any individual to a stereotype or a problem. Church of England schools offer a community where everyone is a person known and loved by God</a:t>
            </a:r>
            <a:r>
              <a:rPr lang="en-GB" sz="2400" dirty="0" smtClean="0"/>
              <a:t>, supported </a:t>
            </a:r>
            <a:r>
              <a:rPr lang="en-GB" sz="2400" dirty="0"/>
              <a:t>to know their intrinsic value. This guidance helps schools to offer the Christian message of love, joy and the celebration of our humanity without exception or </a:t>
            </a:r>
            <a:r>
              <a:rPr lang="en-GB" sz="2400" dirty="0" smtClean="0"/>
              <a:t>exclusion</a:t>
            </a:r>
          </a:p>
          <a:p>
            <a:r>
              <a:rPr lang="en-GB" sz="2400" dirty="0" smtClean="0"/>
              <a:t>The </a:t>
            </a:r>
            <a:r>
              <a:rPr lang="en-GB" sz="2400" dirty="0"/>
              <a:t>Most Revd and </a:t>
            </a:r>
            <a:r>
              <a:rPr lang="en-GB" sz="2400" dirty="0" err="1"/>
              <a:t>Rt</a:t>
            </a:r>
            <a:r>
              <a:rPr lang="en-GB" sz="2400" dirty="0"/>
              <a:t> Hon </a:t>
            </a:r>
            <a:r>
              <a:rPr lang="en-GB" sz="2400" dirty="0" smtClean="0"/>
              <a:t>Justin </a:t>
            </a:r>
            <a:r>
              <a:rPr lang="en-GB" sz="2400" dirty="0" err="1" smtClean="0"/>
              <a:t>Welby</a:t>
            </a:r>
            <a:r>
              <a:rPr lang="en-GB" sz="2400" dirty="0" smtClean="0"/>
              <a:t> </a:t>
            </a:r>
            <a:r>
              <a:rPr lang="en-GB" sz="2400" dirty="0"/>
              <a:t>Archbishop of Canterbury</a:t>
            </a:r>
          </a:p>
        </p:txBody>
      </p:sp>
    </p:spTree>
    <p:extLst>
      <p:ext uri="{BB962C8B-B14F-4D97-AF65-F5344CB8AC3E}">
        <p14:creationId xmlns:p14="http://schemas.microsoft.com/office/powerpoint/2010/main" val="5908555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16" y="-1413164"/>
            <a:ext cx="11903826" cy="8121535"/>
          </a:xfrm>
        </p:spPr>
        <p:txBody>
          <a:bodyPr>
            <a:normAutofit/>
          </a:bodyPr>
          <a:lstStyle/>
          <a:p>
            <a:r>
              <a:rPr lang="en-GB" sz="2800" dirty="0"/>
              <a:t>Church of England schools must ensure that their pupils are secure and able to make excellent progress whatever their background</a:t>
            </a:r>
            <a:r>
              <a:rPr lang="en-GB" sz="2800" dirty="0" smtClean="0"/>
              <a:t>. They </a:t>
            </a:r>
            <a:r>
              <a:rPr lang="en-GB" sz="2800" dirty="0"/>
              <a:t>are invited into a school that aims to provide an education which leads to an abundant life. Every person in the school community is a child of God. At the heart of Christian distinctiveness in schools is an upholding of the worth of each person: all are Imago Dei – made in the image of God – and are loved unconditionally by God</a:t>
            </a:r>
            <a:r>
              <a:rPr lang="en-GB" sz="2800" dirty="0" smtClean="0"/>
              <a:t>. The </a:t>
            </a:r>
            <a:r>
              <a:rPr lang="en-GB" sz="2800" dirty="0"/>
              <a:t>hallmark of authentic, life-giving relationships is recognition of the sacredness of the other so that all are welcomed wholeheartedly and with reverence. </a:t>
            </a:r>
            <a:r>
              <a:rPr lang="en-GB" sz="2800" b="1" i="1" dirty="0"/>
              <a:t>Each person in all their unique difference should be able to thrive, irrespective of physical appearance, gender</a:t>
            </a:r>
            <a:r>
              <a:rPr lang="en-GB" sz="2800" b="1" i="1" dirty="0" smtClean="0"/>
              <a:t>, race, religion</a:t>
            </a:r>
            <a:r>
              <a:rPr lang="en-GB" sz="2800" b="1" i="1" dirty="0"/>
              <a:t>, ethnicity</a:t>
            </a:r>
            <a:r>
              <a:rPr lang="en-GB" sz="2800" b="1" i="1" dirty="0" smtClean="0"/>
              <a:t>, socioeconomic </a:t>
            </a:r>
            <a:r>
              <a:rPr lang="en-GB" sz="2800" b="1" i="1" dirty="0"/>
              <a:t>background, academic ability, disability</a:t>
            </a:r>
            <a:r>
              <a:rPr lang="en-GB" sz="2800" b="1" i="1" dirty="0" smtClean="0"/>
              <a:t>, sexual </a:t>
            </a:r>
            <a:r>
              <a:rPr lang="en-GB" sz="2800" b="1" i="1" dirty="0"/>
              <a:t>orientation or gender identity</a:t>
            </a:r>
            <a:r>
              <a:rPr lang="en-GB" sz="2800" b="1" i="1" dirty="0" smtClean="0"/>
              <a:t>.</a:t>
            </a:r>
            <a:br>
              <a:rPr lang="en-GB" sz="2800" b="1" i="1" dirty="0" smtClean="0"/>
            </a:br>
            <a:r>
              <a:rPr lang="en-GB" sz="2800" dirty="0" smtClean="0"/>
              <a:t> </a:t>
            </a:r>
            <a:r>
              <a:rPr lang="en-GB" sz="2800" dirty="0"/>
              <a:t>Church of England schools seek the flourishing of all children and aim to offer a life enhancing encounter with the person of Jesus Christ and the Christian faith</a:t>
            </a:r>
            <a:r>
              <a:rPr lang="en-GB" sz="2800" dirty="0" smtClean="0"/>
              <a:t>. The </a:t>
            </a:r>
            <a:r>
              <a:rPr lang="en-GB" sz="2800" dirty="0"/>
              <a:t>Church of England’s teaching about marriage has not changed</a:t>
            </a:r>
            <a:r>
              <a:rPr lang="en-GB" sz="2800" dirty="0" smtClean="0"/>
              <a:t>. </a:t>
            </a:r>
            <a:r>
              <a:rPr lang="en-GB" sz="2800" b="1" i="1" dirty="0" smtClean="0"/>
              <a:t>Whilst </a:t>
            </a:r>
            <a:r>
              <a:rPr lang="en-GB" sz="2800" b="1" i="1" dirty="0"/>
              <a:t>same-sex marriage has been legal in England since 2014,same-sex weddings cannot be performed by Church of England clergy or in Church of England churches</a:t>
            </a:r>
            <a:r>
              <a:rPr lang="en-GB" sz="2800" b="1" i="1" dirty="0" smtClean="0"/>
              <a:t>. There </a:t>
            </a:r>
            <a:r>
              <a:rPr lang="en-GB" sz="2800" b="1" i="1" dirty="0"/>
              <a:t>is a breadth of views held about same sex marriage</a:t>
            </a:r>
            <a:r>
              <a:rPr lang="en-GB" sz="2800" b="1" i="1" dirty="0" smtClean="0"/>
              <a:t>, sexual </a:t>
            </a:r>
            <a:r>
              <a:rPr lang="en-GB" sz="2800" b="1" i="1" dirty="0"/>
              <a:t>orientation and gender identity by Christians and people of all beliefs.</a:t>
            </a:r>
          </a:p>
        </p:txBody>
      </p:sp>
    </p:spTree>
    <p:extLst>
      <p:ext uri="{BB962C8B-B14F-4D97-AF65-F5344CB8AC3E}">
        <p14:creationId xmlns:p14="http://schemas.microsoft.com/office/powerpoint/2010/main" val="30818795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728663" y="714375"/>
            <a:ext cx="10758487" cy="5663089"/>
          </a:xfrm>
          <a:prstGeom prst="rect">
            <a:avLst/>
          </a:prstGeom>
          <a:noFill/>
        </p:spPr>
        <p:txBody>
          <a:bodyPr wrap="square" rtlCol="0">
            <a:spAutoFit/>
          </a:bodyPr>
          <a:lstStyle/>
          <a:p>
            <a:pPr algn="ctr"/>
            <a:r>
              <a:rPr lang="en-GB" sz="3600" b="1" dirty="0" smtClean="0"/>
              <a:t>Why is Relationships and Sex Education important?  </a:t>
            </a:r>
          </a:p>
          <a:p>
            <a:endParaRPr lang="en-GB" dirty="0"/>
          </a:p>
          <a:p>
            <a:pPr marL="1200150" lvl="2" indent="-285750">
              <a:buFont typeface="Arial" panose="020B0604020202020204" pitchFamily="34" charset="0"/>
              <a:buChar char="•"/>
            </a:pPr>
            <a:r>
              <a:rPr lang="en-GB" sz="2800" dirty="0" smtClean="0"/>
              <a:t>Entitlement for all children</a:t>
            </a:r>
          </a:p>
          <a:p>
            <a:pPr marL="1200150" lvl="2" indent="-285750">
              <a:buFont typeface="Arial" panose="020B0604020202020204" pitchFamily="34" charset="0"/>
              <a:buChar char="•"/>
            </a:pPr>
            <a:r>
              <a:rPr lang="en-GB" sz="2800" dirty="0" smtClean="0"/>
              <a:t>Puberty is starting earlier- for some children by age 9</a:t>
            </a:r>
          </a:p>
          <a:p>
            <a:pPr marL="1200150" lvl="2" indent="-285750">
              <a:buFont typeface="Arial" panose="020B0604020202020204" pitchFamily="34" charset="0"/>
              <a:buChar char="•"/>
            </a:pPr>
            <a:r>
              <a:rPr lang="en-GB" sz="2800" dirty="0" smtClean="0"/>
              <a:t>addresses misconceptions</a:t>
            </a:r>
          </a:p>
          <a:p>
            <a:pPr marL="1200150" lvl="2" indent="-285750">
              <a:buFont typeface="Arial" panose="020B0604020202020204" pitchFamily="34" charset="0"/>
              <a:buChar char="•"/>
            </a:pPr>
            <a:r>
              <a:rPr lang="en-GB" sz="2800" dirty="0" smtClean="0"/>
              <a:t>Challenging gender bias and stereotyping of relationships</a:t>
            </a:r>
          </a:p>
          <a:p>
            <a:pPr marL="1200150" lvl="2" indent="-285750">
              <a:buFont typeface="Arial" panose="020B0604020202020204" pitchFamily="34" charset="0"/>
              <a:buChar char="•"/>
            </a:pPr>
            <a:r>
              <a:rPr lang="en-GB" sz="2800" dirty="0" smtClean="0"/>
              <a:t>Teaching children respect and tolerance for themselves &amp; others</a:t>
            </a:r>
          </a:p>
          <a:p>
            <a:pPr marL="1200150" lvl="2" indent="-285750">
              <a:buFont typeface="Arial" panose="020B0604020202020204" pitchFamily="34" charset="0"/>
              <a:buChar char="•"/>
            </a:pPr>
            <a:r>
              <a:rPr lang="en-GB" sz="2800" dirty="0" smtClean="0"/>
              <a:t>Teaching children about loving, consensual, healthy and affirming friendships &amp; relationships </a:t>
            </a:r>
          </a:p>
          <a:p>
            <a:pPr marL="1200150" lvl="2" indent="-285750">
              <a:buFont typeface="Arial" panose="020B0604020202020204" pitchFamily="34" charset="0"/>
              <a:buChar char="•"/>
            </a:pPr>
            <a:r>
              <a:rPr lang="en-GB" sz="2800" dirty="0" smtClean="0"/>
              <a:t>Promotes good mental Health and well-being</a:t>
            </a:r>
          </a:p>
          <a:p>
            <a:pPr marL="1200150" lvl="2" indent="-285750">
              <a:buFont typeface="Arial" panose="020B0604020202020204" pitchFamily="34" charset="0"/>
              <a:buChar char="•"/>
            </a:pPr>
            <a:r>
              <a:rPr lang="en-GB" sz="2800" dirty="0" smtClean="0"/>
              <a:t>Positive body image – recognising that we are all unique &amp; different</a:t>
            </a:r>
          </a:p>
          <a:p>
            <a:pPr marL="1200150" lvl="2" indent="-285750">
              <a:buFont typeface="Arial" panose="020B0604020202020204" pitchFamily="34" charset="0"/>
              <a:buChar char="•"/>
            </a:pPr>
            <a:r>
              <a:rPr lang="en-GB" sz="2800" dirty="0" smtClean="0"/>
              <a:t>Safeguarding – grooming, </a:t>
            </a:r>
            <a:r>
              <a:rPr lang="en-GB" sz="2800" dirty="0"/>
              <a:t>s</a:t>
            </a:r>
            <a:r>
              <a:rPr lang="en-GB" sz="2800" dirty="0" smtClean="0"/>
              <a:t>exting &amp;</a:t>
            </a:r>
            <a:r>
              <a:rPr lang="en-GB" sz="2800" dirty="0"/>
              <a:t> o</a:t>
            </a:r>
            <a:r>
              <a:rPr lang="en-GB" sz="2800" dirty="0" smtClean="0"/>
              <a:t>nline pornography etc.</a:t>
            </a:r>
            <a:endParaRPr lang="en-GB" sz="2800" dirty="0"/>
          </a:p>
        </p:txBody>
      </p:sp>
    </p:spTree>
    <p:extLst>
      <p:ext uri="{BB962C8B-B14F-4D97-AF65-F5344CB8AC3E}">
        <p14:creationId xmlns:p14="http://schemas.microsoft.com/office/powerpoint/2010/main" val="12931921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6440970" y="1974277"/>
            <a:ext cx="1039091" cy="461665"/>
          </a:xfrm>
          <a:prstGeom prst="rect">
            <a:avLst/>
          </a:prstGeom>
          <a:solidFill>
            <a:schemeClr val="accent1"/>
          </a:solidFill>
        </p:spPr>
        <p:txBody>
          <a:bodyPr wrap="square" rtlCol="0">
            <a:spAutoFit/>
          </a:bodyPr>
          <a:lstStyle/>
          <a:p>
            <a:pPr algn="ctr"/>
            <a:r>
              <a:rPr lang="en-GB" sz="2400" dirty="0" smtClean="0"/>
              <a:t>TV</a:t>
            </a:r>
            <a:endParaRPr lang="en-GB" sz="2400" dirty="0"/>
          </a:p>
        </p:txBody>
      </p:sp>
      <p:sp>
        <p:nvSpPr>
          <p:cNvPr id="6" name="TextBox 5"/>
          <p:cNvSpPr txBox="1"/>
          <p:nvPr/>
        </p:nvSpPr>
        <p:spPr>
          <a:xfrm>
            <a:off x="10014066" y="1517867"/>
            <a:ext cx="1319094" cy="461665"/>
          </a:xfrm>
          <a:prstGeom prst="rect">
            <a:avLst/>
          </a:prstGeom>
          <a:solidFill>
            <a:schemeClr val="accent1"/>
          </a:solidFill>
        </p:spPr>
        <p:txBody>
          <a:bodyPr wrap="square" rtlCol="0">
            <a:spAutoFit/>
          </a:bodyPr>
          <a:lstStyle/>
          <a:p>
            <a:r>
              <a:rPr lang="en-GB" sz="2400" dirty="0" smtClean="0"/>
              <a:t>Internet</a:t>
            </a:r>
            <a:endParaRPr lang="en-GB" sz="2400" dirty="0"/>
          </a:p>
        </p:txBody>
      </p:sp>
      <p:sp>
        <p:nvSpPr>
          <p:cNvPr id="7" name="TextBox 6"/>
          <p:cNvSpPr txBox="1"/>
          <p:nvPr/>
        </p:nvSpPr>
        <p:spPr>
          <a:xfrm>
            <a:off x="1021065" y="3835770"/>
            <a:ext cx="1271933" cy="461665"/>
          </a:xfrm>
          <a:prstGeom prst="rect">
            <a:avLst/>
          </a:prstGeom>
          <a:solidFill>
            <a:schemeClr val="accent1"/>
          </a:solidFill>
        </p:spPr>
        <p:txBody>
          <a:bodyPr wrap="square" rtlCol="0">
            <a:spAutoFit/>
          </a:bodyPr>
          <a:lstStyle/>
          <a:p>
            <a:r>
              <a:rPr lang="en-GB" sz="2400" dirty="0" smtClean="0"/>
              <a:t>School</a:t>
            </a:r>
            <a:endParaRPr lang="en-GB" sz="2400" dirty="0"/>
          </a:p>
        </p:txBody>
      </p:sp>
      <p:sp>
        <p:nvSpPr>
          <p:cNvPr id="8" name="TextBox 7"/>
          <p:cNvSpPr txBox="1"/>
          <p:nvPr/>
        </p:nvSpPr>
        <p:spPr>
          <a:xfrm>
            <a:off x="7287793" y="4230822"/>
            <a:ext cx="1416585" cy="1200329"/>
          </a:xfrm>
          <a:prstGeom prst="rect">
            <a:avLst/>
          </a:prstGeom>
          <a:solidFill>
            <a:schemeClr val="accent1"/>
          </a:solidFill>
        </p:spPr>
        <p:txBody>
          <a:bodyPr wrap="square" rtlCol="0">
            <a:spAutoFit/>
          </a:bodyPr>
          <a:lstStyle/>
          <a:p>
            <a:r>
              <a:rPr lang="en-GB" sz="2400" dirty="0" smtClean="0"/>
              <a:t>Friends &amp; Older Siblings</a:t>
            </a:r>
            <a:endParaRPr lang="en-GB" sz="2400" dirty="0"/>
          </a:p>
        </p:txBody>
      </p:sp>
      <p:sp>
        <p:nvSpPr>
          <p:cNvPr id="9" name="TextBox 8"/>
          <p:cNvSpPr txBox="1"/>
          <p:nvPr/>
        </p:nvSpPr>
        <p:spPr>
          <a:xfrm>
            <a:off x="1657031" y="5822654"/>
            <a:ext cx="1831189" cy="830997"/>
          </a:xfrm>
          <a:prstGeom prst="rect">
            <a:avLst/>
          </a:prstGeom>
          <a:solidFill>
            <a:schemeClr val="accent1"/>
          </a:solidFill>
        </p:spPr>
        <p:txBody>
          <a:bodyPr wrap="square" rtlCol="0">
            <a:spAutoFit/>
          </a:bodyPr>
          <a:lstStyle/>
          <a:p>
            <a:pPr algn="ctr"/>
            <a:r>
              <a:rPr lang="en-GB" sz="2400" dirty="0" smtClean="0"/>
              <a:t>Parents &amp; Carers</a:t>
            </a:r>
            <a:endParaRPr lang="en-GB" sz="2400" dirty="0"/>
          </a:p>
        </p:txBody>
      </p:sp>
      <p:sp>
        <p:nvSpPr>
          <p:cNvPr id="10" name="TextBox 9"/>
          <p:cNvSpPr txBox="1"/>
          <p:nvPr/>
        </p:nvSpPr>
        <p:spPr>
          <a:xfrm>
            <a:off x="200297" y="211690"/>
            <a:ext cx="11991703" cy="1077218"/>
          </a:xfrm>
          <a:prstGeom prst="rect">
            <a:avLst/>
          </a:prstGeom>
          <a:noFill/>
        </p:spPr>
        <p:txBody>
          <a:bodyPr wrap="square" rtlCol="0">
            <a:spAutoFit/>
          </a:bodyPr>
          <a:lstStyle/>
          <a:p>
            <a:r>
              <a:rPr lang="en-GB" sz="3200" b="1" dirty="0" smtClean="0"/>
              <a:t>Where and how did you learn about sex and relationships?</a:t>
            </a:r>
          </a:p>
          <a:p>
            <a:r>
              <a:rPr lang="en-GB" sz="3200" b="1" dirty="0" smtClean="0"/>
              <a:t>For young people, their learning comes from… </a:t>
            </a:r>
            <a:endParaRPr lang="en-GB" sz="3200" b="1" dirty="0"/>
          </a:p>
        </p:txBody>
      </p:sp>
      <p:pic>
        <p:nvPicPr>
          <p:cNvPr id="14" name="Picture 13"/>
          <p:cNvPicPr>
            <a:picLocks noChangeAspect="1"/>
          </p:cNvPicPr>
          <p:nvPr/>
        </p:nvPicPr>
        <p:blipFill>
          <a:blip r:embed="rId3"/>
          <a:stretch>
            <a:fillRect/>
          </a:stretch>
        </p:blipFill>
        <p:spPr>
          <a:xfrm>
            <a:off x="3488220" y="5051129"/>
            <a:ext cx="2952750" cy="1543050"/>
          </a:xfrm>
          <a:prstGeom prst="rect">
            <a:avLst/>
          </a:prstGeom>
        </p:spPr>
      </p:pic>
      <p:sp>
        <p:nvSpPr>
          <p:cNvPr id="2" name="AutoShape 2" descr="School Illustration with kids holding ... | Stock vector | Colourbox"/>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School Illustration with kids holding ... | Stock vector | Colourbox"/>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p:cNvPicPr>
            <a:picLocks noChangeAspect="1"/>
          </p:cNvPicPr>
          <p:nvPr/>
        </p:nvPicPr>
        <p:blipFill>
          <a:blip r:embed="rId4"/>
          <a:stretch>
            <a:fillRect/>
          </a:stretch>
        </p:blipFill>
        <p:spPr>
          <a:xfrm>
            <a:off x="2085295" y="3347773"/>
            <a:ext cx="2705100" cy="1685925"/>
          </a:xfrm>
          <a:prstGeom prst="rect">
            <a:avLst/>
          </a:prstGeom>
        </p:spPr>
      </p:pic>
      <p:pic>
        <p:nvPicPr>
          <p:cNvPr id="1032" name="Picture 8" descr="Free Friends Cartoon, Download Free Friends Cartoon png images, Free  ClipArts on Clipart Librar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04378" y="4450076"/>
            <a:ext cx="2333625" cy="1962150"/>
          </a:xfrm>
          <a:prstGeom prst="rect">
            <a:avLst/>
          </a:prstGeom>
          <a:noFill/>
          <a:extLst>
            <a:ext uri="{909E8E84-426E-40DD-AFC4-6F175D3DCCD1}">
              <a14:hiddenFill xmlns:a14="http://schemas.microsoft.com/office/drawing/2010/main">
                <a:solidFill>
                  <a:srgbClr val="FFFFFF"/>
                </a:solidFill>
              </a14:hiddenFill>
            </a:ext>
          </a:extLst>
        </p:spPr>
      </p:pic>
      <p:sp>
        <p:nvSpPr>
          <p:cNvPr id="20" name="AutoShape 10" descr="Internet access comes with a cost in emerging economies | The Networ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 name="AutoShape 12" descr="Internet access comes with a cost in emerging economies | The Networ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3" name="Picture 22"/>
          <p:cNvPicPr>
            <a:picLocks noChangeAspect="1"/>
          </p:cNvPicPr>
          <p:nvPr/>
        </p:nvPicPr>
        <p:blipFill>
          <a:blip r:embed="rId6"/>
          <a:stretch>
            <a:fillRect/>
          </a:stretch>
        </p:blipFill>
        <p:spPr>
          <a:xfrm>
            <a:off x="8939992" y="2000332"/>
            <a:ext cx="2857500" cy="1600200"/>
          </a:xfrm>
          <a:prstGeom prst="rect">
            <a:avLst/>
          </a:prstGeom>
        </p:spPr>
      </p:pic>
      <p:pic>
        <p:nvPicPr>
          <p:cNvPr id="1038" name="Picture 14" descr="The 140 Essential Animated TV Shows &lt;&lt; Rotten Tomatoes – Movie and TV New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28070" y="2445613"/>
            <a:ext cx="3581400" cy="1276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6701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we are currently teaching in school</a:t>
            </a:r>
            <a:endParaRPr lang="en-GB" dirty="0"/>
          </a:p>
        </p:txBody>
      </p:sp>
      <p:sp>
        <p:nvSpPr>
          <p:cNvPr id="3" name="Text Placeholder 2"/>
          <p:cNvSpPr>
            <a:spLocks noGrp="1"/>
          </p:cNvSpPr>
          <p:nvPr>
            <p:ph type="body" idx="1"/>
          </p:nvPr>
        </p:nvSpPr>
        <p:spPr>
          <a:xfrm>
            <a:off x="266008" y="1737360"/>
            <a:ext cx="4114800" cy="620530"/>
          </a:xfrm>
        </p:spPr>
        <p:txBody>
          <a:bodyPr>
            <a:normAutofit lnSpcReduction="10000"/>
          </a:bodyPr>
          <a:lstStyle/>
          <a:p>
            <a:r>
              <a:rPr lang="en-GB" dirty="0" smtClean="0"/>
              <a:t>Heartsmart PSHE Y1-Y6 to teach the following:</a:t>
            </a:r>
            <a:endParaRPr lang="en-GB" dirty="0"/>
          </a:p>
        </p:txBody>
      </p:sp>
      <p:sp>
        <p:nvSpPr>
          <p:cNvPr id="4" name="Content Placeholder 3"/>
          <p:cNvSpPr>
            <a:spLocks noGrp="1"/>
          </p:cNvSpPr>
          <p:nvPr>
            <p:ph sz="half" idx="2"/>
          </p:nvPr>
        </p:nvSpPr>
        <p:spPr>
          <a:xfrm>
            <a:off x="548640" y="2582334"/>
            <a:ext cx="4256116" cy="3378200"/>
          </a:xfrm>
        </p:spPr>
        <p:txBody>
          <a:bodyPr>
            <a:normAutofit lnSpcReduction="10000"/>
          </a:bodyPr>
          <a:lstStyle/>
          <a:p>
            <a:pPr marL="0" indent="0">
              <a:buNone/>
            </a:pPr>
            <a:endParaRPr lang="en-GB" dirty="0" smtClean="0"/>
          </a:p>
          <a:p>
            <a:r>
              <a:rPr lang="en-GB" dirty="0" smtClean="0"/>
              <a:t>Internet safety &amp; harm Y3-6</a:t>
            </a:r>
          </a:p>
          <a:p>
            <a:r>
              <a:rPr lang="en-GB" dirty="0" smtClean="0"/>
              <a:t>Respectful &amp; caring relationships YR-6</a:t>
            </a:r>
          </a:p>
          <a:p>
            <a:r>
              <a:rPr lang="en-GB" dirty="0" smtClean="0"/>
              <a:t>Changing adolescent bodies Y4-6</a:t>
            </a:r>
          </a:p>
          <a:p>
            <a:r>
              <a:rPr lang="en-GB" dirty="0" smtClean="0"/>
              <a:t>Physical health &amp; fitness YR-3</a:t>
            </a:r>
          </a:p>
          <a:p>
            <a:r>
              <a:rPr lang="en-GB" dirty="0" smtClean="0"/>
              <a:t>Healthy eating – Y2&amp;3</a:t>
            </a:r>
          </a:p>
          <a:p>
            <a:r>
              <a:rPr lang="en-GB" dirty="0" smtClean="0"/>
              <a:t>Mental wellbeing YR-6</a:t>
            </a:r>
          </a:p>
          <a:p>
            <a:r>
              <a:rPr lang="en-GB" dirty="0" smtClean="0"/>
              <a:t>Drugs, alcohol &amp; tobacco Y4-6</a:t>
            </a:r>
            <a:endParaRPr lang="en-GB" dirty="0"/>
          </a:p>
        </p:txBody>
      </p:sp>
      <p:sp>
        <p:nvSpPr>
          <p:cNvPr id="5" name="Text Placeholder 4"/>
          <p:cNvSpPr>
            <a:spLocks noGrp="1"/>
          </p:cNvSpPr>
          <p:nvPr>
            <p:ph type="body" sz="quarter" idx="3"/>
          </p:nvPr>
        </p:nvSpPr>
        <p:spPr>
          <a:xfrm>
            <a:off x="6217920" y="1521229"/>
            <a:ext cx="4937760" cy="727969"/>
          </a:xfrm>
        </p:spPr>
        <p:txBody>
          <a:bodyPr/>
          <a:lstStyle/>
          <a:p>
            <a:r>
              <a:rPr lang="en-GB" dirty="0" smtClean="0"/>
              <a:t>Science YR-Y6 to teach the following:</a:t>
            </a:r>
            <a:endParaRPr lang="en-GB" dirty="0"/>
          </a:p>
        </p:txBody>
      </p:sp>
      <p:sp>
        <p:nvSpPr>
          <p:cNvPr id="6" name="Content Placeholder 5"/>
          <p:cNvSpPr>
            <a:spLocks noGrp="1"/>
          </p:cNvSpPr>
          <p:nvPr>
            <p:ph sz="quarter" idx="4"/>
          </p:nvPr>
        </p:nvSpPr>
        <p:spPr>
          <a:xfrm>
            <a:off x="4804756" y="2357890"/>
            <a:ext cx="7074131" cy="4824306"/>
          </a:xfrm>
        </p:spPr>
        <p:txBody>
          <a:bodyPr>
            <a:normAutofit fontScale="25000" lnSpcReduction="20000"/>
          </a:bodyPr>
          <a:lstStyle/>
          <a:p>
            <a:pPr marL="0" indent="0">
              <a:lnSpc>
                <a:spcPct val="107000"/>
              </a:lnSpc>
              <a:spcAft>
                <a:spcPts val="0"/>
              </a:spcAft>
              <a:buNone/>
            </a:pPr>
            <a:r>
              <a:rPr lang="en-GB" sz="5600" dirty="0" smtClean="0"/>
              <a:t>Pupils </a:t>
            </a:r>
            <a:r>
              <a:rPr lang="en-GB" sz="5600" dirty="0"/>
              <a:t>should be taught to find out about and describe the basic needs of animals, including humans, for </a:t>
            </a:r>
            <a:r>
              <a:rPr lang="en-GB" sz="5600" dirty="0" smtClean="0"/>
              <a:t>survival. Y1&amp;2</a:t>
            </a:r>
          </a:p>
          <a:p>
            <a:pPr marL="0" indent="0">
              <a:lnSpc>
                <a:spcPct val="107000"/>
              </a:lnSpc>
              <a:spcAft>
                <a:spcPts val="0"/>
              </a:spcAft>
              <a:buNone/>
            </a:pPr>
            <a:r>
              <a:rPr lang="en-GB" sz="5600" dirty="0"/>
              <a:t>Pupils should be taught to identify, name, draw and label the basic parts of the human body and say which part of the body is associated with each sense</a:t>
            </a:r>
            <a:r>
              <a:rPr lang="en-GB" sz="5600" dirty="0" smtClean="0"/>
              <a:t>. Y1</a:t>
            </a:r>
          </a:p>
          <a:p>
            <a:pPr marL="0" indent="0">
              <a:lnSpc>
                <a:spcPct val="107000"/>
              </a:lnSpc>
              <a:spcAft>
                <a:spcPts val="0"/>
              </a:spcAft>
              <a:buNone/>
            </a:pPr>
            <a:r>
              <a:rPr lang="en-GB" sz="5600" dirty="0" smtClean="0">
                <a:latin typeface="Calibri" panose="020F0502020204030204" pitchFamily="34" charset="0"/>
                <a:ea typeface="Calibri" panose="020F0502020204030204" pitchFamily="34" charset="0"/>
                <a:cs typeface="Times New Roman" panose="02020603050405020304" pitchFamily="18" charset="0"/>
              </a:rPr>
              <a:t>Pupils </a:t>
            </a:r>
            <a:r>
              <a:rPr lang="en-GB" sz="5600" dirty="0">
                <a:latin typeface="Calibri" panose="020F0502020204030204" pitchFamily="34" charset="0"/>
                <a:ea typeface="Calibri" panose="020F0502020204030204" pitchFamily="34" charset="0"/>
                <a:cs typeface="Times New Roman" panose="02020603050405020304" pitchFamily="18" charset="0"/>
              </a:rPr>
              <a:t>should be taught to notice that animals, including humans, have offspring that grow into adults. </a:t>
            </a:r>
            <a:r>
              <a:rPr lang="en-GB" sz="5600" dirty="0" smtClean="0">
                <a:latin typeface="Calibri" panose="020F0502020204030204" pitchFamily="34" charset="0"/>
                <a:ea typeface="Calibri" panose="020F0502020204030204" pitchFamily="34" charset="0"/>
                <a:cs typeface="Times New Roman" panose="02020603050405020304" pitchFamily="18" charset="0"/>
              </a:rPr>
              <a:t>Y2</a:t>
            </a:r>
          </a:p>
          <a:p>
            <a:pPr marL="0" lvl="0" indent="0">
              <a:lnSpc>
                <a:spcPct val="150000"/>
              </a:lnSpc>
              <a:spcAft>
                <a:spcPts val="0"/>
              </a:spcAft>
              <a:buNone/>
            </a:pPr>
            <a:r>
              <a:rPr lang="en-GB" sz="5600" b="1" dirty="0" smtClean="0">
                <a:latin typeface="Calibri" panose="020F0502020204030204" pitchFamily="34" charset="0"/>
                <a:ea typeface="Calibri" panose="020F0502020204030204" pitchFamily="34" charset="0"/>
                <a:cs typeface="Calibri" panose="020F0502020204030204" pitchFamily="34" charset="0"/>
              </a:rPr>
              <a:t>Recognise </a:t>
            </a:r>
            <a:r>
              <a:rPr lang="en-GB" sz="5600" b="1" dirty="0">
                <a:latin typeface="Calibri" panose="020F0502020204030204" pitchFamily="34" charset="0"/>
                <a:ea typeface="Calibri" panose="020F0502020204030204" pitchFamily="34" charset="0"/>
                <a:cs typeface="Calibri" panose="020F0502020204030204" pitchFamily="34" charset="0"/>
              </a:rPr>
              <a:t>that environments can change and that this can sometimes pose dangers to living </a:t>
            </a:r>
            <a:r>
              <a:rPr lang="en-GB" sz="5600" b="1" dirty="0" smtClean="0">
                <a:latin typeface="Calibri" panose="020F0502020204030204" pitchFamily="34" charset="0"/>
                <a:ea typeface="Calibri" panose="020F0502020204030204" pitchFamily="34" charset="0"/>
                <a:cs typeface="Calibri" panose="020F0502020204030204" pitchFamily="34" charset="0"/>
              </a:rPr>
              <a:t>things. Y4</a:t>
            </a:r>
          </a:p>
          <a:p>
            <a:pPr marL="0" lvl="0" indent="0">
              <a:lnSpc>
                <a:spcPct val="107000"/>
              </a:lnSpc>
              <a:spcAft>
                <a:spcPts val="0"/>
              </a:spcAft>
              <a:buNone/>
            </a:pPr>
            <a:r>
              <a:rPr lang="en-GB" sz="5600" dirty="0">
                <a:latin typeface="Calibri" panose="020F0502020204030204" pitchFamily="34" charset="0"/>
                <a:ea typeface="Calibri" panose="020F0502020204030204" pitchFamily="34" charset="0"/>
                <a:cs typeface="Times New Roman" panose="02020603050405020304" pitchFamily="18" charset="0"/>
              </a:rPr>
              <a:t>Describe the process of reproduction in some plants and animals</a:t>
            </a:r>
            <a:r>
              <a:rPr lang="en-GB" sz="5600" dirty="0" smtClean="0">
                <a:latin typeface="Calibri" panose="020F0502020204030204" pitchFamily="34" charset="0"/>
                <a:ea typeface="Calibri" panose="020F0502020204030204" pitchFamily="34" charset="0"/>
                <a:cs typeface="Times New Roman" panose="02020603050405020304" pitchFamily="18" charset="0"/>
              </a:rPr>
              <a:t>. Y4</a:t>
            </a:r>
            <a:endParaRPr lang="en-GB" sz="5600" dirty="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None/>
            </a:pPr>
            <a:r>
              <a:rPr lang="en-GB" sz="5600" dirty="0">
                <a:latin typeface="Calibri" panose="020F0502020204030204" pitchFamily="34" charset="0"/>
                <a:ea typeface="Calibri" panose="020F0502020204030204" pitchFamily="34" charset="0"/>
                <a:cs typeface="Times New Roman" panose="02020603050405020304" pitchFamily="18" charset="0"/>
              </a:rPr>
              <a:t>Describe the changes as humans develop to old </a:t>
            </a:r>
            <a:r>
              <a:rPr lang="en-GB" sz="5600" dirty="0" smtClean="0">
                <a:latin typeface="Calibri" panose="020F0502020204030204" pitchFamily="34" charset="0"/>
                <a:ea typeface="Calibri" panose="020F0502020204030204" pitchFamily="34" charset="0"/>
                <a:cs typeface="Times New Roman" panose="02020603050405020304" pitchFamily="18" charset="0"/>
              </a:rPr>
              <a:t>age.Y4</a:t>
            </a:r>
          </a:p>
          <a:p>
            <a:pPr marL="0" indent="0">
              <a:lnSpc>
                <a:spcPct val="107000"/>
              </a:lnSpc>
              <a:spcAft>
                <a:spcPts val="800"/>
              </a:spcAft>
              <a:buNone/>
            </a:pPr>
            <a:r>
              <a:rPr lang="en-GB" sz="5600" dirty="0" smtClean="0">
                <a:latin typeface="Calibri" panose="020F0502020204030204" pitchFamily="34" charset="0"/>
                <a:ea typeface="Calibri" panose="020F0502020204030204" pitchFamily="34" charset="0"/>
                <a:cs typeface="Times New Roman" panose="02020603050405020304" pitchFamily="18" charset="0"/>
              </a:rPr>
              <a:t> </a:t>
            </a:r>
            <a:r>
              <a:rPr lang="en-GB" sz="5600" dirty="0">
                <a:latin typeface="Calibri" panose="020F0502020204030204" pitchFamily="34" charset="0"/>
                <a:ea typeface="Calibri" panose="020F0502020204030204" pitchFamily="34" charset="0"/>
                <a:cs typeface="Times New Roman" panose="02020603050405020304" pitchFamily="18" charset="0"/>
              </a:rPr>
              <a:t>use a range of key vocabulary when discussing differences in sex, gender identity and sexual orientation. </a:t>
            </a:r>
            <a:r>
              <a:rPr lang="en-GB" sz="5600" dirty="0" smtClean="0">
                <a:latin typeface="Calibri" panose="020F0502020204030204" pitchFamily="34" charset="0"/>
                <a:ea typeface="Calibri" panose="020F0502020204030204" pitchFamily="34" charset="0"/>
                <a:cs typeface="Times New Roman" panose="02020603050405020304" pitchFamily="18" charset="0"/>
              </a:rPr>
              <a:t>Y6</a:t>
            </a:r>
          </a:p>
          <a:p>
            <a:pPr marL="0" indent="0">
              <a:lnSpc>
                <a:spcPct val="107000"/>
              </a:lnSpc>
              <a:spcAft>
                <a:spcPts val="800"/>
              </a:spcAft>
              <a:buNone/>
            </a:pPr>
            <a:r>
              <a:rPr lang="en-GB" sz="5600" dirty="0" smtClean="0">
                <a:latin typeface="Calibri" panose="020F0502020204030204" pitchFamily="34" charset="0"/>
                <a:ea typeface="Calibri" panose="020F0502020204030204" pitchFamily="34" charset="0"/>
                <a:cs typeface="Times New Roman" panose="02020603050405020304" pitchFamily="18" charset="0"/>
              </a:rPr>
              <a:t> </a:t>
            </a:r>
            <a:r>
              <a:rPr lang="en-GB" sz="5600" dirty="0">
                <a:latin typeface="Calibri" panose="020F0502020204030204" pitchFamily="34" charset="0"/>
                <a:ea typeface="Calibri" panose="020F0502020204030204" pitchFamily="34" charset="0"/>
                <a:cs typeface="Times New Roman" panose="02020603050405020304" pitchFamily="18" charset="0"/>
              </a:rPr>
              <a:t>use scientific vocabulary to accurately explain how babies are made and how they are </a:t>
            </a:r>
            <a:r>
              <a:rPr lang="en-GB" sz="5600" dirty="0" smtClean="0">
                <a:latin typeface="Calibri" panose="020F0502020204030204" pitchFamily="34" charset="0"/>
                <a:ea typeface="Calibri" panose="020F0502020204030204" pitchFamily="34" charset="0"/>
                <a:cs typeface="Times New Roman" panose="02020603050405020304" pitchFamily="18" charset="0"/>
              </a:rPr>
              <a:t>born Y6</a:t>
            </a:r>
            <a:endParaRPr lang="en-GB" sz="56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5600" dirty="0" smtClean="0">
                <a:latin typeface="Calibri" panose="020F0502020204030204" pitchFamily="34" charset="0"/>
                <a:ea typeface="Calibri" panose="020F0502020204030204" pitchFamily="34" charset="0"/>
                <a:cs typeface="Times New Roman" panose="02020603050405020304" pitchFamily="18" charset="0"/>
              </a:rPr>
              <a:t>describe </a:t>
            </a:r>
            <a:r>
              <a:rPr lang="en-GB" sz="5600" dirty="0">
                <a:latin typeface="Calibri" panose="020F0502020204030204" pitchFamily="34" charset="0"/>
                <a:ea typeface="Calibri" panose="020F0502020204030204" pitchFamily="34" charset="0"/>
                <a:cs typeface="Times New Roman" panose="02020603050405020304" pitchFamily="18" charset="0"/>
              </a:rPr>
              <a:t>the process from conception to birth and the needs of the foetus. </a:t>
            </a:r>
            <a:r>
              <a:rPr lang="en-GB" sz="5600" dirty="0" smtClean="0">
                <a:latin typeface="Calibri" panose="020F0502020204030204" pitchFamily="34" charset="0"/>
                <a:ea typeface="Calibri" panose="020F0502020204030204" pitchFamily="34" charset="0"/>
                <a:cs typeface="Times New Roman" panose="02020603050405020304" pitchFamily="18" charset="0"/>
              </a:rPr>
              <a:t> Y6</a:t>
            </a:r>
            <a:endParaRPr lang="en-GB" sz="5600" dirty="0"/>
          </a:p>
          <a:p>
            <a:pPr marL="0" lvl="0" indent="0">
              <a:lnSpc>
                <a:spcPct val="107000"/>
              </a:lnSpc>
              <a:spcAft>
                <a:spcPts val="800"/>
              </a:spcAft>
              <a:buNone/>
            </a:pPr>
            <a:endParaRPr lang="en-GB" sz="5600" dirty="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Aft>
                <a:spcPts val="0"/>
              </a:spcAft>
              <a:buNone/>
            </a:pPr>
            <a:endParaRPr lang="en-GB" sz="1600" b="1" dirty="0" smtClean="0">
              <a:latin typeface="Calibri" panose="020F0502020204030204" pitchFamily="34" charset="0"/>
              <a:ea typeface="Calibri" panose="020F0502020204030204" pitchFamily="34" charset="0"/>
              <a:cs typeface="Calibri" panose="020F0502020204030204" pitchFamily="34" charset="0"/>
            </a:endParaRPr>
          </a:p>
          <a:p>
            <a:pPr marL="0" indent="0">
              <a:lnSpc>
                <a:spcPct val="150000"/>
              </a:lnSpc>
              <a:spcAft>
                <a:spcPts val="0"/>
              </a:spcAft>
              <a:buNone/>
            </a:pP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Aft>
                <a:spcPts val="0"/>
              </a:spcAft>
              <a:buNone/>
            </a:pPr>
            <a:endParaRPr lang="en-GB" sz="1600" b="1" dirty="0" smtClean="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0"/>
              </a:spcAft>
              <a:buNone/>
            </a:pPr>
            <a:endParaRPr lang="en-GB" sz="16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dirty="0"/>
          </a:p>
          <a:p>
            <a:endParaRPr lang="en-GB" dirty="0"/>
          </a:p>
        </p:txBody>
      </p:sp>
    </p:spTree>
    <p:extLst>
      <p:ext uri="{BB962C8B-B14F-4D97-AF65-F5344CB8AC3E}">
        <p14:creationId xmlns:p14="http://schemas.microsoft.com/office/powerpoint/2010/main" val="9638577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957262" y="285750"/>
            <a:ext cx="10372725" cy="5663089"/>
          </a:xfrm>
          <a:prstGeom prst="rect">
            <a:avLst/>
          </a:prstGeom>
          <a:noFill/>
        </p:spPr>
        <p:txBody>
          <a:bodyPr wrap="square" rtlCol="0">
            <a:spAutoFit/>
          </a:bodyPr>
          <a:lstStyle/>
          <a:p>
            <a:pPr algn="ctr"/>
            <a:r>
              <a:rPr lang="en-GB" sz="3200" b="1" dirty="0" smtClean="0"/>
              <a:t>Recommendations for Binsted: </a:t>
            </a:r>
          </a:p>
          <a:p>
            <a:endParaRPr lang="en-GB" dirty="0"/>
          </a:p>
          <a:p>
            <a:pPr marL="285750" indent="-285750">
              <a:buFont typeface="Arial" panose="020B0604020202020204" pitchFamily="34" charset="0"/>
              <a:buChar char="•"/>
            </a:pPr>
            <a:r>
              <a:rPr lang="en-GB" sz="2400" dirty="0" smtClean="0"/>
              <a:t>Introduce children to the correct scientific terms to describe body parts in Key Stage 1</a:t>
            </a:r>
          </a:p>
          <a:p>
            <a:pPr marL="285750" indent="-285750">
              <a:buFont typeface="Arial" panose="020B0604020202020204" pitchFamily="34" charset="0"/>
              <a:buChar char="•"/>
            </a:pPr>
            <a:r>
              <a:rPr lang="en-GB" sz="2400" dirty="0" smtClean="0"/>
              <a:t>Have a range of age appropriate books which reflect the rich diversity of family life for example same sex parents.</a:t>
            </a:r>
          </a:p>
          <a:p>
            <a:pPr marL="285750" indent="-285750">
              <a:buFont typeface="Arial" panose="020B0604020202020204" pitchFamily="34" charset="0"/>
              <a:buChar char="•"/>
            </a:pPr>
            <a:r>
              <a:rPr lang="en-GB" sz="2400" dirty="0" smtClean="0"/>
              <a:t>Continue to challenge </a:t>
            </a:r>
            <a:r>
              <a:rPr lang="en-GB" sz="2400" dirty="0" smtClean="0"/>
              <a:t>the use </a:t>
            </a:r>
            <a:r>
              <a:rPr lang="en-GB" sz="2400" dirty="0" smtClean="0"/>
              <a:t>of language as </a:t>
            </a:r>
            <a:r>
              <a:rPr lang="en-GB" sz="2400" dirty="0" smtClean="0"/>
              <a:t>an </a:t>
            </a:r>
            <a:r>
              <a:rPr lang="en-GB" sz="2400" dirty="0" smtClean="0"/>
              <a:t>insult, e.g.. ‘gay’</a:t>
            </a:r>
          </a:p>
          <a:p>
            <a:pPr marL="342900" indent="-342900">
              <a:buFont typeface="Arial" panose="020B0604020202020204" pitchFamily="34" charset="0"/>
              <a:buChar char="•"/>
            </a:pPr>
            <a:r>
              <a:rPr lang="en-GB" sz="2400" dirty="0"/>
              <a:t>I</a:t>
            </a:r>
            <a:r>
              <a:rPr lang="en-GB" sz="2400" dirty="0" smtClean="0"/>
              <a:t>nclude discussions </a:t>
            </a:r>
            <a:r>
              <a:rPr lang="en-GB" sz="2400" dirty="0" smtClean="0"/>
              <a:t>around the makeup of different families</a:t>
            </a:r>
          </a:p>
          <a:p>
            <a:pPr marL="285750" indent="-285750">
              <a:buFont typeface="Arial" panose="020B0604020202020204" pitchFamily="34" charset="0"/>
              <a:buChar char="•"/>
            </a:pPr>
            <a:r>
              <a:rPr lang="en-GB" sz="2400" dirty="0" smtClean="0"/>
              <a:t>Explore/ challenge gender roles/ stereotypes</a:t>
            </a:r>
          </a:p>
          <a:p>
            <a:pPr marL="285750" indent="-285750">
              <a:buFont typeface="Arial" panose="020B0604020202020204" pitchFamily="34" charset="0"/>
              <a:buChar char="•"/>
            </a:pPr>
            <a:r>
              <a:rPr lang="en-GB" sz="2400" dirty="0" smtClean="0"/>
              <a:t>Begin to explore puberty changes by the age of 8/9</a:t>
            </a:r>
          </a:p>
          <a:p>
            <a:pPr marL="285750" indent="-285750">
              <a:buFont typeface="Arial" panose="020B0604020202020204" pitchFamily="34" charset="0"/>
              <a:buChar char="•"/>
            </a:pPr>
            <a:r>
              <a:rPr lang="en-GB" sz="2400" dirty="0" smtClean="0"/>
              <a:t>Deliver RSE in a </a:t>
            </a:r>
            <a:r>
              <a:rPr lang="en-GB" sz="2400" dirty="0" smtClean="0"/>
              <a:t>progressive, age appropriate </a:t>
            </a:r>
            <a:r>
              <a:rPr lang="en-GB" sz="2400" dirty="0" smtClean="0"/>
              <a:t>way across the school</a:t>
            </a:r>
          </a:p>
          <a:p>
            <a:pPr marL="285750" indent="-285750">
              <a:buFont typeface="Arial" panose="020B0604020202020204" pitchFamily="34" charset="0"/>
              <a:buChar char="•"/>
            </a:pPr>
            <a:r>
              <a:rPr lang="en-GB" sz="2400" dirty="0" smtClean="0"/>
              <a:t>Ensure that children in Year 4, 5and 6 receive RSE input around puberty so that they are prepared as soon as possible for the onset of puberty</a:t>
            </a:r>
          </a:p>
          <a:p>
            <a:pPr marL="285750" indent="-285750">
              <a:buFont typeface="Arial" panose="020B0604020202020204" pitchFamily="34" charset="0"/>
              <a:buChar char="•"/>
            </a:pPr>
            <a:r>
              <a:rPr lang="en-GB" sz="2400" dirty="0" smtClean="0"/>
              <a:t>For some sessions on Sex Education consider single gender sessions</a:t>
            </a:r>
          </a:p>
          <a:p>
            <a:pPr marL="285750" indent="-285750">
              <a:buFont typeface="Arial" panose="020B0604020202020204" pitchFamily="34" charset="0"/>
              <a:buChar char="•"/>
            </a:pPr>
            <a:endParaRPr lang="en-GB" sz="2400" dirty="0"/>
          </a:p>
        </p:txBody>
      </p:sp>
    </p:spTree>
    <p:extLst>
      <p:ext uri="{BB962C8B-B14F-4D97-AF65-F5344CB8AC3E}">
        <p14:creationId xmlns:p14="http://schemas.microsoft.com/office/powerpoint/2010/main" val="5696249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8452" y="341139"/>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attachments.office.net/owa/S.Morton%40binsted.hants.sch.uk/service.svc/s/GetAttachmentThumbnail?id=AAMkAGRkMzBiNWQ1LTFmZTQtNDg3MC1iOGM0LWExZTE0ZTExOGU1ZgBGAAAAAAAspCAtrye0TLLe7gQ1E7TPBwAXN2g58iOWQrzFyBf8%2FFdyAAAAAAENAAAXN2g58iOWQrzFyBf8%2FFdyAAcOEIG9AAABEgAQAPUMrmZ7%2B%2FxBoaByPoGhrQE%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IyMzcsImV4cCI6MTYyMDE0MjgzNywiaXNzIjoiMDAwMDAwMDItMDAwMC0wZmYxLWNlMDAtMDAwMDAwMDAwMDAwQDIzMTk2YjM3LTcwNzktNGNiZS1hM2E4LTNjOTYzZGE0YWQxZSIsImF1ZCI6IjAwMDAwMDAyLTAwMDAtMGZmMS1jZTAwLTAwMDAwMDAwMDAwMC9hdHRhY2htZW50cy5vZmZpY2UubmV0QDIzMTk2YjM3LTcwNzktNGNiZS1hM2E4LTNjOTYzZGE0YWQxZSIsImhhcHAiOiJvd2EifQ.hAU9SJ-sPmdFOW8wqpc073QRUCr_CWTpaA-jEPzDXsBCLtkvUcVOl8DgRswLo2JXc_gjt29zp0iGarnt2sNIl5OX7Jc-t27Lidg93J0qFgUqslnMvwkaoK3WRJxksnjcyvl5raF-7NXiHKv3Wxp0KuaWv0PBA3X9wvsw4mYYzmeySneLSkQwkw5RC89wJBUAzOlsKPhIHBJJ-s5E4-6uXlA_kErFUkb3rdDbczHREwXkFLm8xYeKIxs9GJq-C1PlxtIMxWIEgaiIs08XEcylVmrizaFtC7GQHGPeel6J0OA7_jTqqrVg6Hx3UqFDGiflp59kiS2BuOkmrTAPLfVo_w&amp;X-OWA-CANARY=0B76afpLBUi04SVptz59AJCUxpERD9kYxvMrl11DJy6WxGgM_KLMlQHfuzsRCl0d7edorhVmJcw.&amp;owa=outlook.office.com&amp;scriptVer=20210503001.02&amp;animation=tru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512547">
            <a:off x="1225147" y="2822784"/>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attachments.office.net/owa/S.Morton%40binsted.hants.sch.uk/service.svc/s/GetAttachmentThumbnail?id=AAMkAGRkMzBiNWQ1LTFmZTQtNDg3MC1iOGM0LWExZTE0ZTExOGU1ZgBGAAAAAAAspCAtrye0TLLe7gQ1E7TPBwAXN2g58iOWQrzFyBf8%2FFdyAAAAAAENAAAXN2g58iOWQrzFyBf8%2FFdyAAcOEIG9AAABEgAQAIZ%2FNXTWy1tAhMmg51ZMO%2Bg%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IyMzcsImV4cCI6MTYyMDE0MjgzNywiaXNzIjoiMDAwMDAwMDItMDAwMC0wZmYxLWNlMDAtMDAwMDAwMDAwMDAwQDIzMTk2YjM3LTcwNzktNGNiZS1hM2E4LTNjOTYzZGE0YWQxZSIsImF1ZCI6IjAwMDAwMDAyLTAwMDAtMGZmMS1jZTAwLTAwMDAwMDAwMDAwMC9hdHRhY2htZW50cy5vZmZpY2UubmV0QDIzMTk2YjM3LTcwNzktNGNiZS1hM2E4LTNjOTYzZGE0YWQxZSIsImhhcHAiOiJvd2EifQ.hAU9SJ-sPmdFOW8wqpc073QRUCr_CWTpaA-jEPzDXsBCLtkvUcVOl8DgRswLo2JXc_gjt29zp0iGarnt2sNIl5OX7Jc-t27Lidg93J0qFgUqslnMvwkaoK3WRJxksnjcyvl5raF-7NXiHKv3Wxp0KuaWv0PBA3X9wvsw4mYYzmeySneLSkQwkw5RC89wJBUAzOlsKPhIHBJJ-s5E4-6uXlA_kErFUkb3rdDbczHREwXkFLm8xYeKIxs9GJq-C1PlxtIMxWIEgaiIs08XEcylVmrizaFtC7GQHGPeel6J0OA7_jTqqrVg6Hx3UqFDGiflp59kiS2BuOkmrTAPLfVo_w&amp;X-OWA-CANARY=0B76afpLBUi04SVptz59AJCUxpERD9kYxvMrl11DJy6WxGgM_KLMlQHfuzsRCl0d7edorhVmJcw.&amp;owa=outlook.office.com&amp;scriptVer=20210503001.02&amp;animation=tr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41975" y="3008140"/>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attachments.office.net/owa/S.Morton%40binsted.hants.sch.uk/service.svc/s/GetAttachmentThumbnail?id=AAMkAGRkMzBiNWQ1LTFmZTQtNDg3MC1iOGM0LWExZTE0ZTExOGU1ZgBGAAAAAAAspCAtrye0TLLe7gQ1E7TPBwAXN2g58iOWQrzFyBf8%2FFdyAAAAAAENAAAXN2g58iOWQrzFyBf8%2FFdyAAcOEIG9AAABEgAQAIZ%2FNXTWy1tAhMmg51ZMO%2Bg%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IyMzcsImV4cCI6MTYyMDE0MjgzNywiaXNzIjoiMDAwMDAwMDItMDAwMC0wZmYxLWNlMDAtMDAwMDAwMDAwMDAwQDIzMTk2YjM3LTcwNzktNGNiZS1hM2E4LTNjOTYzZGE0YWQxZSIsImF1ZCI6IjAwMDAwMDAyLTAwMDAtMGZmMS1jZTAwLTAwMDAwMDAwMDAwMC9hdHRhY2htZW50cy5vZmZpY2UubmV0QDIzMTk2YjM3LTcwNzktNGNiZS1hM2E4LTNjOTYzZGE0YWQxZSIsImhhcHAiOiJvd2EifQ.hAU9SJ-sPmdFOW8wqpc073QRUCr_CWTpaA-jEPzDXsBCLtkvUcVOl8DgRswLo2JXc_gjt29zp0iGarnt2sNIl5OX7Jc-t27Lidg93J0qFgUqslnMvwkaoK3WRJxksnjcyvl5raF-7NXiHKv3Wxp0KuaWv0PBA3X9wvsw4mYYzmeySneLSkQwkw5RC89wJBUAzOlsKPhIHBJJ-s5E4-6uXlA_kErFUkb3rdDbczHREwXkFLm8xYeKIxs9GJq-C1PlxtIMxWIEgaiIs08XEcylVmrizaFtC7GQHGPeel6J0OA7_jTqqrVg6Hx3UqFDGiflp59kiS2BuOkmrTAPLfVo_w&amp;X-OWA-CANARY=0B76afpLBUi04SVptz59AJCUxpERD9kYxvMrl11DJy6WxGgM_KLMlQHfuzsRCl0d7edorhVmJcw.&amp;owa=outlook.office.com&amp;scriptVer=20210503001.02&amp;animation=tr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590520">
            <a:off x="8377407" y="1575577"/>
            <a:ext cx="3048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197599" y="897088"/>
            <a:ext cx="2111377" cy="1200329"/>
          </a:xfrm>
          <a:prstGeom prst="rect">
            <a:avLst/>
          </a:prstGeom>
          <a:noFill/>
        </p:spPr>
        <p:txBody>
          <a:bodyPr wrap="square" rtlCol="0">
            <a:spAutoFit/>
          </a:bodyPr>
          <a:lstStyle/>
          <a:p>
            <a:r>
              <a:rPr lang="en-GB" sz="3600" dirty="0" smtClean="0"/>
              <a:t>Oak  Class books</a:t>
            </a:r>
            <a:endParaRPr lang="en-GB" sz="3600" dirty="0"/>
          </a:p>
        </p:txBody>
      </p:sp>
    </p:spTree>
    <p:extLst>
      <p:ext uri="{BB962C8B-B14F-4D97-AF65-F5344CB8AC3E}">
        <p14:creationId xmlns:p14="http://schemas.microsoft.com/office/powerpoint/2010/main" val="35108962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https://attachments.office.net/owa/S.Morton%40binsted.hants.sch.uk/service.svc/s/GetAttachmentThumbnail?id=AAMkAGRkMzBiNWQ1LTFmZTQtNDg3MC1iOGM0LWExZTE0ZTExOGU1ZgBGAAAAAAAspCAtrye0TLLe7gQ1E7TPBwAXN2g58iOWQrzFyBf8%2FFdyAAAAAAENAAAXN2g58iOWQrzFyBf8%2FFdyAAcOEIG8AAABEgAQACf27P%2BlH%2F1DhVmyFgPKhDE%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IyMzAsImV4cCI6MTYyMDE0MjgzMCwiaXNzIjoiMDAwMDAwMDItMDAwMC0wZmYxLWNlMDAtMDAwMDAwMDAwMDAwQDIzMTk2YjM3LTcwNzktNGNiZS1hM2E4LTNjOTYzZGE0YWQxZSIsImF1ZCI6IjAwMDAwMDAyLTAwMDAtMGZmMS1jZTAwLTAwMDAwMDAwMDAwMC9hdHRhY2htZW50cy5vZmZpY2UubmV0QDIzMTk2YjM3LTcwNzktNGNiZS1hM2E4LTNjOTYzZGE0YWQxZSIsImhhcHAiOiJvd2EifQ.Z5SNE8FhNeDShhfjzuRhQeUR3CqHuihMFHUNrI0ddQ2QaLanU5KfUr4r7C_AdANko5bI7wxc9mDhCtuqMiK9dIlMjpZrndMF3Tr2gCUds1ijWZDb3eP8GOk7cuVE3PwcaMQDL5ORdHNSttW6ETMD7vj7dWaDSpn7-mbh-CXfDD0Zx37qAudQKNDaGErB4g-vmGKBYgWgiHqnLB6sOpcOWVeWA-zbdPdQ_5sAvsAsZ4_r5XnFu-SgHjPq42WK_NVrKw_c8y7fLuvH-vAxoLo1ABQ6BimU9Okeat8IOuq75mGKHcm9WlTCONc7vnmbCPRzK7CMwlom5VJUc9IhykVJ4g&amp;X-OWA-CANARY=09VWJILaikyVJNMkA4jc_SBP6rIRD9kYBNM1492eLGlu5XjnSzbVkdvE18mTVIMWnBX4mtw98iA.&amp;owa=outlook.office.com&amp;scriptVer=20210503001.02&amp;animation=tr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325371" y="596765"/>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3255897">
            <a:off x="570093" y="3057664"/>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previe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38557" y="3419619"/>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attachments.office.net/owa/S.Morton%40binsted.hants.sch.uk/service.svc/s/GetAttachmentThumbnail?id=AAMkAGRkMzBiNWQ1LTFmZTQtNDg3MC1iOGM0LWExZTE0ZTExOGU1ZgBGAAAAAAAspCAtrye0TLLe7gQ1E7TPBwAXN2g58iOWQrzFyBf8%2FFdyAAAAAAENAAAXN2g58iOWQrzFyBf8%2FFdyAAcOEIG8AAABEgAQAFoJdCDlZVREmPhr5ZXG7kw%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IyMzAsImV4cCI6MTYyMDE0MjgzMCwiaXNzIjoiMDAwMDAwMDItMDAwMC0wZmYxLWNlMDAtMDAwMDAwMDAwMDAwQDIzMTk2YjM3LTcwNzktNGNiZS1hM2E4LTNjOTYzZGE0YWQxZSIsImF1ZCI6IjAwMDAwMDAyLTAwMDAtMGZmMS1jZTAwLTAwMDAwMDAwMDAwMC9hdHRhY2htZW50cy5vZmZpY2UubmV0QDIzMTk2YjM3LTcwNzktNGNiZS1hM2E4LTNjOTYzZGE0YWQxZSIsImhhcHAiOiJvd2EifQ.Z5SNE8FhNeDShhfjzuRhQeUR3CqHuihMFHUNrI0ddQ2QaLanU5KfUr4r7C_AdANko5bI7wxc9mDhCtuqMiK9dIlMjpZrndMF3Tr2gCUds1ijWZDb3eP8GOk7cuVE3PwcaMQDL5ORdHNSttW6ETMD7vj7dWaDSpn7-mbh-CXfDD0Zx37qAudQKNDaGErB4g-vmGKBYgWgiHqnLB6sOpcOWVeWA-zbdPdQ_5sAvsAsZ4_r5XnFu-SgHjPq42WK_NVrKw_c8y7fLuvH-vAxoLo1ABQ6BimU9Okeat8IOuq75mGKHcm9WlTCONc7vnmbCPRzK7CMwlom5VJUc9IhykVJ4g&amp;X-OWA-CANARY=ei5RY1kmE0STe0xk7olBgyAru_URD9kY1NNvIAmlYlq9bCOj57s1MfVlYJQ9Qhy_C5HX9q56emg.&amp;owa=outlook.office.com&amp;scriptVer=20210503001.02&amp;animation=tru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3633863">
            <a:off x="6212783" y="3022311"/>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attachments.office.net/owa/S.Morton%40binsted.hants.sch.uk/service.svc/s/GetAttachmentThumbnail?id=AAMkAGRkMzBiNWQ1LTFmZTQtNDg3MC1iOGM0LWExZTE0ZTExOGU1ZgBGAAAAAAAspCAtrye0TLLe7gQ1E7TPBwAXN2g58iOWQrzFyBf8%2FFdyAAAAAAENAAAXN2g58iOWQrzFyBf8%2FFdyAAcOEIG8AAABEgAQAPFVBlPhgftCi45uPuVlItk%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I0NDQsImV4cCI6MTYyMDE0MzA0NCwiaXNzIjoiMDAwMDAwMDItMDAwMC0wZmYxLWNlMDAtMDAwMDAwMDAwMDAwQDIzMTk2YjM3LTcwNzktNGNiZS1hM2E4LTNjOTYzZGE0YWQxZSIsImF1ZCI6IjAwMDAwMDAyLTAwMDAtMGZmMS1jZTAwLTAwMDAwMDAwMDAwMC9hdHRhY2htZW50cy5vZmZpY2UubmV0QDIzMTk2YjM3LTcwNzktNGNiZS1hM2E4LTNjOTYzZGE0YWQxZSIsImhhcHAiOiJvd2EifQ.P42Hy2Zkkdl1ywjayD0K90Uhv0dC3jtTdmmaB3FrITKXV6PRLBS6haU2dI4CzJWmBjU0RQUn0Q14KP1hywl93zqAc_eyHKz5ymhIiu5ySp4kJpwwAGoGixnJaK4lldTJjr0d5m5gxHu6ZI-hZ1HwjUFLTAVUq3TUGfsB2ZngI_IgiALvKk9zyK4aPgOC0rPthet9NXvRVPO_JZkcQG7rSTU-2gVkXe0O4L-tyuNDABnkxKDOHmwqbM1fo7sumkn9QeVxpY8j4-2Nsl2zMii5GkXKJ1Q1IlXAU-lUZLco77fzrmzlSLceNSQuma_Bm0tcPQFXIjD_ZN1NMaK23bVqxg&amp;X-OWA-CANARY=99oJlReXJku-OB6oRkvJIzCrcA0SD9kYui58u_CTVJuxrtRQkPQoIiEy4ybRITnM-nH5rH2YJEo.&amp;owa=outlook.office.com&amp;scriptVer=20210503001.02&amp;animation=tru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946189">
            <a:off x="8809123" y="3225655"/>
            <a:ext cx="3048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629236" y="738909"/>
            <a:ext cx="3168073" cy="1477328"/>
          </a:xfrm>
          <a:prstGeom prst="rect">
            <a:avLst/>
          </a:prstGeom>
          <a:noFill/>
        </p:spPr>
        <p:txBody>
          <a:bodyPr wrap="square" rtlCol="0">
            <a:spAutoFit/>
          </a:bodyPr>
          <a:lstStyle/>
          <a:p>
            <a:r>
              <a:rPr lang="en-GB" sz="3600" dirty="0" smtClean="0"/>
              <a:t>Rowan </a:t>
            </a:r>
            <a:r>
              <a:rPr lang="en-GB" sz="3600" dirty="0" smtClean="0"/>
              <a:t>class – Miss Darby</a:t>
            </a:r>
            <a:endParaRPr lang="en-GB" sz="3600" dirty="0" smtClean="0"/>
          </a:p>
          <a:p>
            <a:endParaRPr lang="en-GB" dirty="0"/>
          </a:p>
        </p:txBody>
      </p:sp>
    </p:spTree>
    <p:extLst>
      <p:ext uri="{BB962C8B-B14F-4D97-AF65-F5344CB8AC3E}">
        <p14:creationId xmlns:p14="http://schemas.microsoft.com/office/powerpoint/2010/main" val="108157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93300408"/>
              </p:ext>
            </p:extLst>
          </p:nvPr>
        </p:nvGraphicFramePr>
        <p:xfrm>
          <a:off x="618837" y="461818"/>
          <a:ext cx="10631054" cy="6070851"/>
        </p:xfrm>
        <a:graphic>
          <a:graphicData uri="http://schemas.openxmlformats.org/drawingml/2006/table">
            <a:tbl>
              <a:tblPr firstRow="1" firstCol="1" bandRow="1">
                <a:tableStyleId>{5C22544A-7EE6-4342-B048-85BDC9FD1C3A}</a:tableStyleId>
              </a:tblPr>
              <a:tblGrid>
                <a:gridCol w="1914360">
                  <a:extLst>
                    <a:ext uri="{9D8B030D-6E8A-4147-A177-3AD203B41FA5}">
                      <a16:colId xmlns:a16="http://schemas.microsoft.com/office/drawing/2014/main" val="2135387379"/>
                    </a:ext>
                  </a:extLst>
                </a:gridCol>
                <a:gridCol w="4576551">
                  <a:extLst>
                    <a:ext uri="{9D8B030D-6E8A-4147-A177-3AD203B41FA5}">
                      <a16:colId xmlns:a16="http://schemas.microsoft.com/office/drawing/2014/main" val="1677624368"/>
                    </a:ext>
                  </a:extLst>
                </a:gridCol>
                <a:gridCol w="4140143">
                  <a:extLst>
                    <a:ext uri="{9D8B030D-6E8A-4147-A177-3AD203B41FA5}">
                      <a16:colId xmlns:a16="http://schemas.microsoft.com/office/drawing/2014/main" val="2122478057"/>
                    </a:ext>
                  </a:extLst>
                </a:gridCol>
              </a:tblGrid>
              <a:tr h="494408">
                <a:tc>
                  <a:txBody>
                    <a:bodyPr/>
                    <a:lstStyle/>
                    <a:p>
                      <a:pPr algn="l">
                        <a:lnSpc>
                          <a:spcPct val="107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a:effectLst/>
                        </a:rPr>
                        <a:t>Year R and 1</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a:effectLst/>
                        </a:rPr>
                        <a:t>Year 2 and  3</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25560205"/>
                  </a:ext>
                </a:extLst>
              </a:tr>
              <a:tr h="4834973">
                <a:tc>
                  <a:txBody>
                    <a:bodyPr/>
                    <a:lstStyle/>
                    <a:p>
                      <a:pPr algn="ctr">
                        <a:lnSpc>
                          <a:spcPct val="107000"/>
                        </a:lnSpc>
                        <a:spcAft>
                          <a:spcPts val="0"/>
                        </a:spcAft>
                      </a:pPr>
                      <a:r>
                        <a:rPr lang="en-GB" sz="1800" dirty="0">
                          <a:effectLst/>
                        </a:rPr>
                        <a:t>Autumn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1800" dirty="0">
                          <a:effectLst/>
                        </a:rPr>
                        <a:t>Children to teach about the roles different people (e.g. acquaintances, friends and relatives) play in our lives. </a:t>
                      </a:r>
                    </a:p>
                    <a:p>
                      <a:pPr algn="l">
                        <a:lnSpc>
                          <a:spcPct val="107000"/>
                        </a:lnSpc>
                        <a:spcAft>
                          <a:spcPts val="0"/>
                        </a:spcAft>
                      </a:pPr>
                      <a:r>
                        <a:rPr lang="en-GB" sz="1800" dirty="0">
                          <a:effectLst/>
                        </a:rPr>
                        <a:t> </a:t>
                      </a:r>
                    </a:p>
                    <a:p>
                      <a:pPr algn="l">
                        <a:lnSpc>
                          <a:spcPct val="107000"/>
                        </a:lnSpc>
                        <a:spcAft>
                          <a:spcPts val="0"/>
                        </a:spcAft>
                      </a:pPr>
                      <a:r>
                        <a:rPr lang="en-GB" sz="1800" dirty="0">
                          <a:effectLst/>
                        </a:rPr>
                        <a:t>Children to learn about how people make friends and what makes a good friendship. </a:t>
                      </a:r>
                    </a:p>
                    <a:p>
                      <a:pPr algn="l">
                        <a:lnSpc>
                          <a:spcPct val="107000"/>
                        </a:lnSpc>
                        <a:spcAft>
                          <a:spcPts val="0"/>
                        </a:spcAft>
                      </a:pPr>
                      <a:r>
                        <a:rPr lang="en-GB" sz="1800" dirty="0">
                          <a:effectLst/>
                        </a:rPr>
                        <a:t> </a:t>
                      </a:r>
                    </a:p>
                    <a:p>
                      <a:pPr algn="l">
                        <a:lnSpc>
                          <a:spcPct val="107000"/>
                        </a:lnSpc>
                        <a:spcAft>
                          <a:spcPts val="0"/>
                        </a:spcAft>
                      </a:pPr>
                      <a:r>
                        <a:rPr lang="en-GB" sz="1800" dirty="0">
                          <a:effectLst/>
                        </a:rPr>
                        <a:t>Year 1 Statutory Science Link: </a:t>
                      </a:r>
                    </a:p>
                    <a:p>
                      <a:pPr algn="l">
                        <a:lnSpc>
                          <a:spcPct val="107000"/>
                        </a:lnSpc>
                        <a:spcAft>
                          <a:spcPts val="0"/>
                        </a:spcAft>
                      </a:pPr>
                      <a:r>
                        <a:rPr lang="en-GB" sz="1800" u="sng" dirty="0">
                          <a:effectLst/>
                        </a:rPr>
                        <a:t>Animals and Humans Unit</a:t>
                      </a:r>
                      <a:endParaRPr lang="en-GB" sz="1800" dirty="0">
                        <a:effectLst/>
                      </a:endParaRPr>
                    </a:p>
                    <a:p>
                      <a:pPr algn="l">
                        <a:lnSpc>
                          <a:spcPct val="107000"/>
                        </a:lnSpc>
                        <a:spcAft>
                          <a:spcPts val="0"/>
                        </a:spcAft>
                      </a:pPr>
                      <a:r>
                        <a:rPr lang="en-GB" sz="1800" dirty="0">
                          <a:effectLst/>
                        </a:rPr>
                        <a:t>Pupils should be taught to identify, name, draw and label the basic parts of the human body and say which part of the body is associated with each sense.</a:t>
                      </a:r>
                    </a:p>
                    <a:p>
                      <a:pPr algn="l">
                        <a:lnSpc>
                          <a:spcPct val="107000"/>
                        </a:lnSpc>
                        <a:spcAft>
                          <a:spcPts val="0"/>
                        </a:spcAft>
                      </a:pPr>
                      <a:r>
                        <a:rPr lang="en-GB" sz="1800" u="sng" dirty="0">
                          <a:effectLst/>
                        </a:rPr>
                        <a:t>Non – Statutory Guidance: </a:t>
                      </a:r>
                      <a:r>
                        <a:rPr lang="en-GB" sz="1800" dirty="0">
                          <a:effectLst/>
                        </a:rPr>
                        <a:t> Pupils should have plenty of opportunities to learn the names of the main body parts (including head, neck, arms, elbows, legs, knees, face, ears, eyes, hair, mouth, teeth) through games, actions, songs and rhymes.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0"/>
                        </a:spcAft>
                      </a:pPr>
                      <a:r>
                        <a:rPr lang="en-GB" sz="1800" dirty="0">
                          <a:effectLst/>
                        </a:rPr>
                        <a:t>Children to learn simple strategies to resolve arguments between friends positively. </a:t>
                      </a:r>
                    </a:p>
                    <a:p>
                      <a:pPr algn="l">
                        <a:lnSpc>
                          <a:spcPct val="107000"/>
                        </a:lnSpc>
                        <a:spcAft>
                          <a:spcPts val="0"/>
                        </a:spcAft>
                      </a:pPr>
                      <a:r>
                        <a:rPr lang="en-GB" sz="1800" dirty="0">
                          <a:effectLst/>
                        </a:rPr>
                        <a:t> </a:t>
                      </a:r>
                    </a:p>
                    <a:p>
                      <a:pPr algn="l">
                        <a:lnSpc>
                          <a:spcPct val="107000"/>
                        </a:lnSpc>
                        <a:spcAft>
                          <a:spcPts val="0"/>
                        </a:spcAft>
                      </a:pPr>
                      <a:r>
                        <a:rPr lang="en-GB" sz="1800" dirty="0">
                          <a:effectLst/>
                        </a:rPr>
                        <a:t>Children to know how to ask for help if a friendship is making them feel unhappy. </a:t>
                      </a:r>
                    </a:p>
                    <a:p>
                      <a:pPr algn="l">
                        <a:lnSpc>
                          <a:spcPct val="107000"/>
                        </a:lnSpc>
                        <a:spcAft>
                          <a:spcPts val="0"/>
                        </a:spcAft>
                      </a:pPr>
                      <a:r>
                        <a:rPr lang="en-GB" sz="1800" dirty="0">
                          <a:effectLst/>
                        </a:rPr>
                        <a:t> </a:t>
                      </a:r>
                    </a:p>
                    <a:p>
                      <a:pPr algn="l">
                        <a:lnSpc>
                          <a:spcPct val="107000"/>
                        </a:lnSpc>
                        <a:spcAft>
                          <a:spcPts val="0"/>
                        </a:spcAft>
                      </a:pPr>
                      <a:r>
                        <a:rPr lang="en-GB" sz="1800" dirty="0">
                          <a:effectLst/>
                        </a:rPr>
                        <a:t>Year 2 Statutory Science Link: </a:t>
                      </a:r>
                    </a:p>
                    <a:p>
                      <a:pPr algn="l">
                        <a:lnSpc>
                          <a:spcPct val="107000"/>
                        </a:lnSpc>
                        <a:spcAft>
                          <a:spcPts val="0"/>
                        </a:spcAft>
                      </a:pPr>
                      <a:r>
                        <a:rPr lang="en-GB" sz="1800" u="sng" dirty="0">
                          <a:effectLst/>
                        </a:rPr>
                        <a:t>Animals and Humans Unit</a:t>
                      </a:r>
                      <a:endParaRPr lang="en-GB" sz="1800" dirty="0">
                        <a:effectLst/>
                      </a:endParaRPr>
                    </a:p>
                    <a:p>
                      <a:pPr algn="l">
                        <a:lnSpc>
                          <a:spcPct val="107000"/>
                        </a:lnSpc>
                        <a:spcAft>
                          <a:spcPts val="0"/>
                        </a:spcAft>
                      </a:pPr>
                      <a:r>
                        <a:rPr lang="en-GB" sz="1800" dirty="0">
                          <a:effectLst/>
                        </a:rPr>
                        <a:t>Pupils should be taught to find out about and describe the basic needs of animals, including humans, for survival (water, food and air). </a:t>
                      </a:r>
                    </a:p>
                    <a:p>
                      <a:pPr algn="l">
                        <a:lnSpc>
                          <a:spcPct val="107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99424250"/>
                  </a:ext>
                </a:extLst>
              </a:tr>
            </a:tbl>
          </a:graphicData>
        </a:graphic>
      </p:graphicFrame>
    </p:spTree>
    <p:extLst>
      <p:ext uri="{BB962C8B-B14F-4D97-AF65-F5344CB8AC3E}">
        <p14:creationId xmlns:p14="http://schemas.microsoft.com/office/powerpoint/2010/main" val="34591853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49305920"/>
              </p:ext>
            </p:extLst>
          </p:nvPr>
        </p:nvGraphicFramePr>
        <p:xfrm>
          <a:off x="584200" y="487544"/>
          <a:ext cx="11059006" cy="3185859"/>
        </p:xfrm>
        <a:graphic>
          <a:graphicData uri="http://schemas.openxmlformats.org/drawingml/2006/table">
            <a:tbl>
              <a:tblPr firstRow="1" firstCol="1" bandRow="1"/>
              <a:tblGrid>
                <a:gridCol w="931333">
                  <a:extLst>
                    <a:ext uri="{9D8B030D-6E8A-4147-A177-3AD203B41FA5}">
                      <a16:colId xmlns:a16="http://schemas.microsoft.com/office/drawing/2014/main" val="1180324609"/>
                    </a:ext>
                  </a:extLst>
                </a:gridCol>
                <a:gridCol w="3643745">
                  <a:extLst>
                    <a:ext uri="{9D8B030D-6E8A-4147-A177-3AD203B41FA5}">
                      <a16:colId xmlns:a16="http://schemas.microsoft.com/office/drawing/2014/main" val="542335405"/>
                    </a:ext>
                  </a:extLst>
                </a:gridCol>
                <a:gridCol w="6483928">
                  <a:extLst>
                    <a:ext uri="{9D8B030D-6E8A-4147-A177-3AD203B41FA5}">
                      <a16:colId xmlns:a16="http://schemas.microsoft.com/office/drawing/2014/main" val="1189416826"/>
                    </a:ext>
                  </a:extLst>
                </a:gridCol>
              </a:tblGrid>
              <a:tr h="3057236">
                <a:tc>
                  <a:txBody>
                    <a:bodyPr/>
                    <a:lstStyle/>
                    <a:p>
                      <a:pPr algn="ctr">
                        <a:lnSpc>
                          <a:spcPct val="107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Spring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Children taught to identify the people who love and care for them and what these people do to help them feel cared for. Also to know and respect different family types.</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Children taught how to recognise when they or someone else feels lonely and what to do.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Children learn about different types of families, including those that may be different to their own. ( Including same sex partnerships)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Children taught to identify common features of family life.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Year 2 Statutory Science Link: </a:t>
                      </a:r>
                    </a:p>
                    <a:p>
                      <a:pPr algn="l">
                        <a:lnSpc>
                          <a:spcPct val="107000"/>
                        </a:lnSpc>
                        <a:spcAft>
                          <a:spcPts val="0"/>
                        </a:spcAft>
                      </a:pPr>
                      <a:r>
                        <a:rPr lang="en-GB" sz="1400" b="1" u="sng" dirty="0">
                          <a:effectLst/>
                          <a:latin typeface="Calibri" panose="020F0502020204030204" pitchFamily="34" charset="0"/>
                          <a:ea typeface="Calibri" panose="020F0502020204030204" pitchFamily="34" charset="0"/>
                          <a:cs typeface="Times New Roman" panose="02020603050405020304" pitchFamily="18" charset="0"/>
                        </a:rPr>
                        <a:t>Animals and Humans Unit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Pupils should be taught to notice that animals, including humans, have offspring that grow into adults.  </a:t>
                      </a:r>
                    </a:p>
                    <a:p>
                      <a:pPr algn="l">
                        <a:lnSpc>
                          <a:spcPct val="107000"/>
                        </a:lnSpc>
                        <a:spcAft>
                          <a:spcPts val="0"/>
                        </a:spcAft>
                      </a:pPr>
                      <a:r>
                        <a:rPr lang="en-GB" sz="1400" b="1" u="sng" dirty="0">
                          <a:effectLst/>
                          <a:latin typeface="Calibri" panose="020F0502020204030204" pitchFamily="34" charset="0"/>
                          <a:ea typeface="Calibri" panose="020F0502020204030204" pitchFamily="34" charset="0"/>
                          <a:cs typeface="Times New Roman" panose="02020603050405020304" pitchFamily="18" charset="0"/>
                        </a:rPr>
                        <a:t>Non-Statutory Guidance</a:t>
                      </a:r>
                      <a:r>
                        <a:rPr lang="en-GB" sz="1400" b="1" dirty="0">
                          <a:effectLst/>
                          <a:latin typeface="Calibri" panose="020F0502020204030204" pitchFamily="34" charset="0"/>
                          <a:ea typeface="Calibri" panose="020F0502020204030204" pitchFamily="34" charset="0"/>
                          <a:cs typeface="Times New Roman" panose="02020603050405020304" pitchFamily="18" charset="0"/>
                        </a:rPr>
                        <a:t>: Children should also be introduced to the processes of reproduction and growth in animals. The focus at this stage should be on questions that help pupils to recognise growth; they should not be expected to understand how reproduction occurs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2590872"/>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279164040"/>
              </p:ext>
            </p:extLst>
          </p:nvPr>
        </p:nvGraphicFramePr>
        <p:xfrm>
          <a:off x="554182" y="4017818"/>
          <a:ext cx="10945091" cy="2017598"/>
        </p:xfrm>
        <a:graphic>
          <a:graphicData uri="http://schemas.openxmlformats.org/drawingml/2006/table">
            <a:tbl>
              <a:tblPr firstRow="1" firstCol="1" bandRow="1"/>
              <a:tblGrid>
                <a:gridCol w="1089891">
                  <a:extLst>
                    <a:ext uri="{9D8B030D-6E8A-4147-A177-3AD203B41FA5}">
                      <a16:colId xmlns:a16="http://schemas.microsoft.com/office/drawing/2014/main" val="899472572"/>
                    </a:ext>
                  </a:extLst>
                </a:gridCol>
                <a:gridCol w="3380509">
                  <a:extLst>
                    <a:ext uri="{9D8B030D-6E8A-4147-A177-3AD203B41FA5}">
                      <a16:colId xmlns:a16="http://schemas.microsoft.com/office/drawing/2014/main" val="724175121"/>
                    </a:ext>
                  </a:extLst>
                </a:gridCol>
                <a:gridCol w="6474691">
                  <a:extLst>
                    <a:ext uri="{9D8B030D-6E8A-4147-A177-3AD203B41FA5}">
                      <a16:colId xmlns:a16="http://schemas.microsoft.com/office/drawing/2014/main" val="3584101442"/>
                    </a:ext>
                  </a:extLst>
                </a:gridCol>
              </a:tblGrid>
              <a:tr h="2017598">
                <a:tc>
                  <a:txBody>
                    <a:bodyPr/>
                    <a:lstStyle/>
                    <a:p>
                      <a:pPr algn="ctr">
                        <a:lnSpc>
                          <a:spcPct val="107000"/>
                        </a:lnSpc>
                        <a:spcAft>
                          <a:spcPts val="0"/>
                        </a:spcAft>
                      </a:pPr>
                      <a:r>
                        <a:rPr lang="en-GB" sz="1800" b="1">
                          <a:effectLst/>
                          <a:latin typeface="Calibri" panose="020F0502020204030204" pitchFamily="34" charset="0"/>
                          <a:ea typeface="Calibri" panose="020F0502020204030204" pitchFamily="34" charset="0"/>
                          <a:cs typeface="Times New Roman" panose="02020603050405020304" pitchFamily="18" charset="0"/>
                        </a:rPr>
                        <a:t>Summer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Children understand that it is important to tell someone (such as their teacher) if something about their family makes them unhappy or worried.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Children understand that it is important to tell someone (such as their teacher) if something about their family makes them unhappy or worried.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Year 2 Statutory Science Link: </a:t>
                      </a:r>
                    </a:p>
                    <a:p>
                      <a:pPr algn="l">
                        <a:lnSpc>
                          <a:spcPct val="107000"/>
                        </a:lnSpc>
                        <a:spcAft>
                          <a:spcPts val="0"/>
                        </a:spcAft>
                      </a:pPr>
                      <a:r>
                        <a:rPr lang="en-GB" sz="1400" b="1" u="sng" dirty="0">
                          <a:effectLst/>
                          <a:latin typeface="Calibri" panose="020F0502020204030204" pitchFamily="34" charset="0"/>
                          <a:ea typeface="Calibri" panose="020F0502020204030204" pitchFamily="34" charset="0"/>
                          <a:cs typeface="Times New Roman" panose="02020603050405020304" pitchFamily="18" charset="0"/>
                        </a:rPr>
                        <a:t>Animals and Humans Unit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Pupils should be taught to describe the importance of exercise for humans, eating the right amounts of different types of food and hygiene.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34608974"/>
                  </a:ext>
                </a:extLst>
              </a:tr>
            </a:tbl>
          </a:graphicData>
        </a:graphic>
      </p:graphicFrame>
      <p:sp>
        <p:nvSpPr>
          <p:cNvPr id="4" name="Rectangle 1"/>
          <p:cNvSpPr>
            <a:spLocks noChangeArrowheads="1"/>
          </p:cNvSpPr>
          <p:nvPr/>
        </p:nvSpPr>
        <p:spPr bwMode="auto">
          <a:xfrm>
            <a:off x="2887663" y="28717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5274909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225052">
            <a:off x="2637494" y="3391909"/>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247932" y="714521"/>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s://attachments.office.net/owa/S.Morton%40binsted.hants.sch.uk/service.svc/s/GetAttachmentThumbnail?id=AAMkAGRkMzBiNWQ1LTFmZTQtNDg3MC1iOGM0LWExZTE0ZTExOGU1ZgBGAAAAAAAspCAtrye0TLLe7gQ1E7TPBwAXN2g58iOWQrzFyBf8%2FFdyAAAAAAENAAAXN2g58iOWQrzFyBf8%2FFdyAAcOEIG7AAABEgAQAL4JzWRPUm5GgNfYPhObH7k%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I2MTksImV4cCI6MTYyMDE0MzIxOSwiaXNzIjoiMDAwMDAwMDItMDAwMC0wZmYxLWNlMDAtMDAwMDAwMDAwMDAwQDIzMTk2YjM3LTcwNzktNGNiZS1hM2E4LTNjOTYzZGE0YWQxZSIsImF1ZCI6IjAwMDAwMDAyLTAwMDAtMGZmMS1jZTAwLTAwMDAwMDAwMDAwMC9hdHRhY2htZW50cy5vZmZpY2UubmV0QDIzMTk2YjM3LTcwNzktNGNiZS1hM2E4LTNjOTYzZGE0YWQxZSIsImhhcHAiOiJvd2EifQ.cuWIYHB3HETu6xyZVO_p-SSD0EcNM9yVjmOz1ciDaygiW4kXwM-aYub4ozoOyqAbl87P31AqvrCMj4K0zd1JLEVw-Vzl0fvJxwlKbCpiiGqHxM9Bt4f7FRX7eywKEoU_TFG-l5Juw4S9uRnJ033kcjwO_-C_H_XslazSxFQKkBztGACRlgWy7zZ0e0YhhOL7URV_Vfz83d9SMOE10WJL3XRQrplT3YER5c7UTVoGH1NIwrdCOdc_Kd7PkgOINH1i-lQXpK_sxmqvA5iSiYS25SVVAGp0XpSlfU09YoUsTT2LujOAbF4P21s9UH083bCBW77BQsDDIv3AT5ciXoE6DA&amp;X-OWA-CANARY=1Mi3S4waBEmAorSMEQhr77AxJ34SD9kYFR6Ubnxq7U8j88o9m-orr3Onx2MrhKprnelp5PZp7UE.&amp;owa=outlook.office.com&amp;scriptVer=20210503001.02&amp;animation=tr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3830181">
            <a:off x="6186919" y="3271930"/>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Image previe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6559552">
            <a:off x="8509868" y="3216481"/>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https://attachments.office.net/owa/S.Morton%40binsted.hants.sch.uk/service.svc/s/GetAttachmentThumbnail?id=AAMkAGRkMzBiNWQ1LTFmZTQtNDg3MC1iOGM0LWExZTE0ZTExOGU1ZgBGAAAAAAAspCAtrye0TLLe7gQ1E7TPBwAXN2g58iOWQrzFyBf8%2FFdyAAAAAAENAAAXN2g58iOWQrzFyBf8%2FFdyAAcOEIG7AAABEgAQAKjYSPeqt%2BlLn8ts6kcQ48Q%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I2NzgsImV4cCI6MTYyMDE0MzI3OCwiaXNzIjoiMDAwMDAwMDItMDAwMC0wZmYxLWNlMDAtMDAwMDAwMDAwMDAwQDIzMTk2YjM3LTcwNzktNGNiZS1hM2E4LTNjOTYzZGE0YWQxZSIsImF1ZCI6IjAwMDAwMDAyLTAwMDAtMGZmMS1jZTAwLTAwMDAwMDAwMDAwMC9hdHRhY2htZW50cy5vZmZpY2UubmV0QDIzMTk2YjM3LTcwNzktNGNiZS1hM2E4LTNjOTYzZGE0YWQxZSIsImhhcHAiOiJvd2EifQ.b9QciHuTq4gdkQilrVoyLcbyEfOfiqTaS-w85l4lXX2HIEkwYuO2o1TGZV8Vf6grLiuM9t_rS93XrqNXQv6rWitjKLVyaCVKWxZrw6hDsq1lOD0buPyBa3i-Qom98s2oO0C_m0pZADf2mCPEmT1uHSOqjQvxeJPEYx8zvkkO092jEjWYaDaqBEJ9K2hGegwD5z5dBf1ddotvE9h0ndISGViV7INRnEjiCYa3l-e2jQ_sPpEwBa7ECcQAW7-aYMR3MYbjAo-DS6ijbp8VZZzgZLp61-3SCHaTFJK4rRHbBiMRINRojPXu3SmpE2psMZqxXL6A8TUywnPkh7izxNAlJw&amp;X-OWA-CANARY=s8XXF8J2S0aN4vg0PYmH9bA6TZkSD9kY8cbiQEm0IXhwbayCxKWujPBRiAOoK6c0_ScnaTjKBBU.&amp;owa=outlook.office.com&amp;scriptVer=20210426004.07&amp;animation=tru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3885104">
            <a:off x="455350" y="3286914"/>
            <a:ext cx="3048000" cy="228600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95493" y="515389"/>
            <a:ext cx="4333438" cy="1200329"/>
          </a:xfrm>
          <a:prstGeom prst="rect">
            <a:avLst/>
          </a:prstGeom>
        </p:spPr>
        <p:txBody>
          <a:bodyPr wrap="square">
            <a:spAutoFit/>
          </a:bodyPr>
          <a:lstStyle/>
          <a:p>
            <a:r>
              <a:rPr lang="en-GB" sz="3600" dirty="0"/>
              <a:t>Beech </a:t>
            </a:r>
            <a:r>
              <a:rPr lang="en-GB" sz="3600" dirty="0" smtClean="0"/>
              <a:t>Class – </a:t>
            </a:r>
          </a:p>
          <a:p>
            <a:r>
              <a:rPr lang="en-GB" sz="3600" dirty="0" smtClean="0"/>
              <a:t>Mr Jennings</a:t>
            </a:r>
            <a:endParaRPr lang="en-GB" sz="3600" dirty="0"/>
          </a:p>
        </p:txBody>
      </p:sp>
    </p:spTree>
    <p:extLst>
      <p:ext uri="{BB962C8B-B14F-4D97-AF65-F5344CB8AC3E}">
        <p14:creationId xmlns:p14="http://schemas.microsoft.com/office/powerpoint/2010/main" val="21164787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21673" y="-637308"/>
            <a:ext cx="11268363" cy="7113807"/>
          </a:xfrm>
          <a:prstGeom prst="rect">
            <a:avLst/>
          </a:prstGeom>
        </p:spPr>
        <p:txBody>
          <a:bodyPr wrap="square">
            <a:spAutoFit/>
          </a:bodyPr>
          <a:lstStyle/>
          <a:p>
            <a:pPr algn="ctr">
              <a:lnSpc>
                <a:spcPct val="107000"/>
              </a:lnSpc>
              <a:spcAft>
                <a:spcPts val="0"/>
              </a:spcAft>
            </a:pP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1100" dirty="0">
                <a:solidFill>
                  <a:srgbClr val="000000"/>
                </a:solidFill>
                <a:latin typeface="Calibri" panose="020F0502020204030204" pitchFamily="34" charset="0"/>
                <a:ea typeface="Calibri" panose="020F0502020204030204" pitchFamily="34" charset="0"/>
                <a:cs typeface="Roboto"/>
              </a:rPr>
              <a:t> </a:t>
            </a:r>
            <a:endParaRPr lang="en-GB" sz="1200" dirty="0">
              <a:solidFill>
                <a:srgbClr val="000000"/>
              </a:solidFill>
              <a:latin typeface="Roboto"/>
              <a:ea typeface="Calibri" panose="020F0502020204030204" pitchFamily="34" charset="0"/>
              <a:cs typeface="Roboto"/>
            </a:endParaRPr>
          </a:p>
          <a:p>
            <a:pPr>
              <a:lnSpc>
                <a:spcPct val="150000"/>
              </a:lnSpc>
              <a:spcAft>
                <a:spcPts val="0"/>
              </a:spcAft>
            </a:pPr>
            <a:endParaRPr lang="en-GB" sz="1600" b="1" dirty="0" smtClean="0">
              <a:solidFill>
                <a:srgbClr val="000000"/>
              </a:solidFill>
              <a:latin typeface="Calibri" panose="020F0502020204030204" pitchFamily="34" charset="0"/>
              <a:ea typeface="Calibri" panose="020F0502020204030204" pitchFamily="34" charset="0"/>
              <a:cs typeface="Roboto"/>
            </a:endParaRPr>
          </a:p>
          <a:p>
            <a:pPr>
              <a:lnSpc>
                <a:spcPct val="150000"/>
              </a:lnSpc>
            </a:pPr>
            <a:r>
              <a:rPr lang="en-GB" sz="1600" b="1" u="sng" dirty="0">
                <a:latin typeface="Calibri" panose="020F0502020204030204" pitchFamily="34" charset="0"/>
                <a:ea typeface="Calibri" panose="020F0502020204030204" pitchFamily="34" charset="0"/>
                <a:cs typeface="Calibri" panose="020F0502020204030204" pitchFamily="34" charset="0"/>
              </a:rPr>
              <a:t>Y4 RSE Assessment Statements</a:t>
            </a:r>
            <a:endParaRPr lang="en-GB" sz="1050"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600" b="1" dirty="0" smtClean="0">
                <a:solidFill>
                  <a:srgbClr val="000000"/>
                </a:solidFill>
                <a:latin typeface="Calibri" panose="020F0502020204030204" pitchFamily="34" charset="0"/>
                <a:ea typeface="Calibri" panose="020F0502020204030204" pitchFamily="34" charset="0"/>
                <a:cs typeface="Roboto"/>
              </a:rPr>
              <a:t> </a:t>
            </a:r>
            <a:r>
              <a:rPr lang="en-GB" sz="1600" b="1" dirty="0">
                <a:solidFill>
                  <a:srgbClr val="000000"/>
                </a:solidFill>
                <a:latin typeface="Calibri" panose="020F0502020204030204" pitchFamily="34" charset="0"/>
                <a:ea typeface="Calibri" panose="020F0502020204030204" pitchFamily="34" charset="0"/>
                <a:cs typeface="Roboto"/>
              </a:rPr>
              <a:t>It’s my body- Non-statutory</a:t>
            </a:r>
            <a:endParaRPr lang="en-GB" sz="1200" dirty="0">
              <a:solidFill>
                <a:srgbClr val="000000"/>
              </a:solidFill>
              <a:latin typeface="Roboto"/>
              <a:ea typeface="Calibri" panose="020F0502020204030204" pitchFamily="34" charset="0"/>
              <a:cs typeface="Roboto"/>
            </a:endParaRPr>
          </a:p>
          <a:p>
            <a:pPr marL="342900" lvl="0" indent="-342900">
              <a:lnSpc>
                <a:spcPct val="150000"/>
              </a:lnSpc>
              <a:spcAft>
                <a:spcPts val="0"/>
              </a:spcAft>
              <a:buFont typeface="Symbol" panose="05050102010706020507" pitchFamily="18" charset="2"/>
              <a:buChar char=""/>
            </a:pPr>
            <a:r>
              <a:rPr lang="en-GB" sz="1100" b="1" dirty="0">
                <a:solidFill>
                  <a:srgbClr val="000000"/>
                </a:solidFill>
                <a:latin typeface="Calibri" panose="020F0502020204030204" pitchFamily="34" charset="0"/>
                <a:ea typeface="Calibri" panose="020F0502020204030204" pitchFamily="34" charset="0"/>
                <a:cs typeface="Roboto"/>
              </a:rPr>
              <a:t>list some of the effects of sleep deprivation. </a:t>
            </a:r>
            <a:endParaRPr lang="en-GB" sz="1200" b="1" dirty="0">
              <a:solidFill>
                <a:srgbClr val="000000"/>
              </a:solidFill>
              <a:latin typeface="Roboto"/>
              <a:ea typeface="Calibri" panose="020F0502020204030204" pitchFamily="34" charset="0"/>
              <a:cs typeface="Roboto"/>
            </a:endParaRPr>
          </a:p>
          <a:p>
            <a:pPr marL="342900" lvl="0" indent="-342900">
              <a:lnSpc>
                <a:spcPct val="150000"/>
              </a:lnSpc>
              <a:spcAft>
                <a:spcPts val="0"/>
              </a:spcAft>
              <a:buFont typeface="Symbol" panose="05050102010706020507" pitchFamily="18" charset="2"/>
              <a:buChar char=""/>
            </a:pPr>
            <a:r>
              <a:rPr lang="en-GB" sz="1100" b="1" dirty="0">
                <a:solidFill>
                  <a:srgbClr val="000000"/>
                </a:solidFill>
                <a:latin typeface="Calibri" panose="020F0502020204030204" pitchFamily="34" charset="0"/>
                <a:ea typeface="Calibri" panose="020F0502020204030204" pitchFamily="34" charset="0"/>
                <a:cs typeface="Roboto"/>
              </a:rPr>
              <a:t>explain the effect of exercise on the heart. </a:t>
            </a:r>
            <a:endParaRPr lang="en-GB" sz="1200" b="1" dirty="0">
              <a:solidFill>
                <a:srgbClr val="000000"/>
              </a:solidFill>
              <a:latin typeface="Roboto"/>
              <a:ea typeface="Calibri" panose="020F0502020204030204" pitchFamily="34" charset="0"/>
              <a:cs typeface="Roboto"/>
            </a:endParaRPr>
          </a:p>
          <a:p>
            <a:pPr marL="342900" lvl="0" indent="-342900">
              <a:lnSpc>
                <a:spcPct val="150000"/>
              </a:lnSpc>
              <a:spcAft>
                <a:spcPts val="0"/>
              </a:spcAft>
              <a:buFont typeface="Symbol" panose="05050102010706020507" pitchFamily="18" charset="2"/>
              <a:buChar char=""/>
            </a:pPr>
            <a:r>
              <a:rPr lang="en-GB" sz="1100" b="1" dirty="0">
                <a:solidFill>
                  <a:srgbClr val="000000"/>
                </a:solidFill>
                <a:latin typeface="Calibri" panose="020F0502020204030204" pitchFamily="34" charset="0"/>
                <a:ea typeface="Calibri" panose="020F0502020204030204" pitchFamily="34" charset="0"/>
                <a:cs typeface="Roboto"/>
              </a:rPr>
              <a:t>know how to get help for themselves or another in the case of serious problems. </a:t>
            </a:r>
            <a:endParaRPr lang="en-GB" sz="1200" b="1" dirty="0">
              <a:solidFill>
                <a:srgbClr val="000000"/>
              </a:solidFill>
              <a:latin typeface="Roboto"/>
              <a:ea typeface="Calibri" panose="020F0502020204030204" pitchFamily="34" charset="0"/>
              <a:cs typeface="Roboto"/>
            </a:endParaRPr>
          </a:p>
          <a:p>
            <a:pPr marL="342900" lvl="0" indent="-342900">
              <a:lnSpc>
                <a:spcPct val="150000"/>
              </a:lnSpc>
              <a:spcAft>
                <a:spcPts val="0"/>
              </a:spcAft>
              <a:buFont typeface="Symbol" panose="05050102010706020507" pitchFamily="18" charset="2"/>
              <a:buChar char=""/>
            </a:pPr>
            <a:r>
              <a:rPr lang="en-GB" sz="1100" b="1" dirty="0">
                <a:solidFill>
                  <a:srgbClr val="000000"/>
                </a:solidFill>
                <a:latin typeface="Calibri" panose="020F0502020204030204" pitchFamily="34" charset="0"/>
                <a:ea typeface="Calibri" panose="020F0502020204030204" pitchFamily="34" charset="0"/>
                <a:cs typeface="Roboto"/>
              </a:rPr>
              <a:t>explain why eating a balanced diet is important. </a:t>
            </a:r>
            <a:endParaRPr lang="en-GB" sz="1200" b="1" dirty="0">
              <a:solidFill>
                <a:srgbClr val="000000"/>
              </a:solidFill>
              <a:latin typeface="Roboto"/>
              <a:ea typeface="Calibri" panose="020F0502020204030204" pitchFamily="34" charset="0"/>
              <a:cs typeface="Roboto"/>
            </a:endParaRPr>
          </a:p>
          <a:p>
            <a:pPr marL="342900" lvl="0" indent="-342900">
              <a:lnSpc>
                <a:spcPct val="150000"/>
              </a:lnSpc>
              <a:spcAft>
                <a:spcPts val="0"/>
              </a:spcAft>
              <a:buFont typeface="Symbol" panose="05050102010706020507" pitchFamily="18" charset="2"/>
              <a:buChar char=""/>
            </a:pPr>
            <a:r>
              <a:rPr lang="en-GB" sz="1100" b="1" dirty="0">
                <a:solidFill>
                  <a:srgbClr val="000000"/>
                </a:solidFill>
                <a:latin typeface="Calibri" panose="020F0502020204030204" pitchFamily="34" charset="0"/>
                <a:ea typeface="Calibri" panose="020F0502020204030204" pitchFamily="34" charset="0"/>
                <a:cs typeface="Roboto"/>
              </a:rPr>
              <a:t>know how to check medicine instructions. </a:t>
            </a:r>
            <a:endParaRPr lang="en-GB" sz="1200" b="1" dirty="0">
              <a:solidFill>
                <a:srgbClr val="000000"/>
              </a:solidFill>
              <a:latin typeface="Roboto"/>
              <a:ea typeface="Calibri" panose="020F0502020204030204" pitchFamily="34" charset="0"/>
              <a:cs typeface="Roboto"/>
            </a:endParaRPr>
          </a:p>
          <a:p>
            <a:pPr marL="342900" lvl="0" indent="-342900">
              <a:lnSpc>
                <a:spcPct val="150000"/>
              </a:lnSpc>
              <a:spcAft>
                <a:spcPts val="0"/>
              </a:spcAft>
              <a:buFont typeface="Symbol" panose="05050102010706020507" pitchFamily="18" charset="2"/>
              <a:buChar char=""/>
            </a:pPr>
            <a:r>
              <a:rPr lang="en-GB" sz="1100" b="1" dirty="0">
                <a:solidFill>
                  <a:srgbClr val="000000"/>
                </a:solidFill>
                <a:latin typeface="Calibri" panose="020F0502020204030204" pitchFamily="34" charset="0"/>
                <a:ea typeface="Calibri" panose="020F0502020204030204" pitchFamily="34" charset="0"/>
                <a:cs typeface="Roboto"/>
              </a:rPr>
              <a:t>know how to inhibit the spread of germs. </a:t>
            </a:r>
            <a:endParaRPr lang="en-GB" sz="1200" b="1" dirty="0">
              <a:solidFill>
                <a:srgbClr val="000000"/>
              </a:solidFill>
              <a:latin typeface="Roboto"/>
              <a:ea typeface="Calibri" panose="020F0502020204030204" pitchFamily="34" charset="0"/>
              <a:cs typeface="Roboto"/>
            </a:endParaRPr>
          </a:p>
          <a:p>
            <a:pPr marL="342900" lvl="0" indent="-342900">
              <a:lnSpc>
                <a:spcPct val="150000"/>
              </a:lnSpc>
              <a:spcAft>
                <a:spcPts val="0"/>
              </a:spcAft>
              <a:buFont typeface="Symbol" panose="05050102010706020507" pitchFamily="18" charset="2"/>
              <a:buChar char=""/>
            </a:pPr>
            <a:r>
              <a:rPr lang="en-GB" sz="1100" b="1" dirty="0">
                <a:solidFill>
                  <a:srgbClr val="000000"/>
                </a:solidFill>
                <a:latin typeface="Calibri" panose="020F0502020204030204" pitchFamily="34" charset="0"/>
                <a:ea typeface="Calibri" panose="020F0502020204030204" pitchFamily="34" charset="0"/>
                <a:cs typeface="Roboto"/>
              </a:rPr>
              <a:t>explain the importance of vaccinations and immunisations. </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600" b="1" dirty="0" smtClean="0">
                <a:latin typeface="Calibri" panose="020F0502020204030204" pitchFamily="34" charset="0"/>
                <a:ea typeface="Calibri" panose="020F0502020204030204" pitchFamily="34" charset="0"/>
                <a:cs typeface="Calibri" panose="020F0502020204030204" pitchFamily="34" charset="0"/>
              </a:rPr>
              <a:t> </a:t>
            </a:r>
            <a:r>
              <a:rPr lang="en-GB" sz="1600" b="1" dirty="0">
                <a:latin typeface="Calibri" panose="020F0502020204030204" pitchFamily="34" charset="0"/>
                <a:ea typeface="Calibri" panose="020F0502020204030204" pitchFamily="34" charset="0"/>
                <a:cs typeface="Calibri" panose="020F0502020204030204" pitchFamily="34" charset="0"/>
              </a:rPr>
              <a:t>Growing up Non-statutory</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100" b="1" dirty="0">
                <a:latin typeface="Calibri" panose="020F0502020204030204" pitchFamily="34" charset="0"/>
                <a:ea typeface="Calibri" panose="020F0502020204030204" pitchFamily="34" charset="0"/>
                <a:cs typeface="Calibri" panose="020F0502020204030204" pitchFamily="34" charset="0"/>
              </a:rPr>
              <a:t>•   explain what the male and female reproductive body parts are for; </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100" b="1" dirty="0">
                <a:latin typeface="Calibri" panose="020F0502020204030204" pitchFamily="34" charset="0"/>
                <a:ea typeface="Calibri" panose="020F0502020204030204" pitchFamily="34" charset="0"/>
                <a:cs typeface="Calibri" panose="020F0502020204030204" pitchFamily="34" charset="0"/>
              </a:rPr>
              <a:t>•   discuss ways in which people can deal with or overcome emotions experienced during puberty; </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100" b="1" dirty="0">
                <a:latin typeface="Calibri" panose="020F0502020204030204" pitchFamily="34" charset="0"/>
                <a:ea typeface="Calibri" panose="020F0502020204030204" pitchFamily="34" charset="0"/>
                <a:cs typeface="Calibri" panose="020F0502020204030204" pitchFamily="34" charset="0"/>
              </a:rPr>
              <a:t>•   show respect for the differences between different families; </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100" b="1" dirty="0">
                <a:latin typeface="Calibri" panose="020F0502020204030204" pitchFamily="34" charset="0"/>
                <a:ea typeface="Calibri" panose="020F0502020204030204" pitchFamily="34" charset="0"/>
                <a:cs typeface="Calibri" panose="020F0502020204030204" pitchFamily="34" charset="0"/>
              </a:rPr>
              <a:t>•   describe the different types of relationship that exist, without prejudice; </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100" b="1" dirty="0">
                <a:latin typeface="Calibri" panose="020F0502020204030204" pitchFamily="34" charset="0"/>
                <a:ea typeface="Calibri" panose="020F0502020204030204" pitchFamily="34" charset="0"/>
                <a:cs typeface="Calibri" panose="020F0502020204030204" pitchFamily="34" charset="0"/>
              </a:rPr>
              <a:t>• show an awareness of myths surrounding pregnancy and birth; </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100" b="1" dirty="0">
                <a:latin typeface="Calibri" panose="020F0502020204030204" pitchFamily="34" charset="0"/>
                <a:ea typeface="Calibri" panose="020F0502020204030204" pitchFamily="34" charset="0"/>
                <a:cs typeface="Calibri" panose="020F0502020204030204" pitchFamily="34" charset="0"/>
              </a:rPr>
              <a:t>• describe the conception and birth of a baby, using some scientific vocabulary. </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1600" b="1" dirty="0">
                <a:latin typeface="Calibri" panose="020F0502020204030204" pitchFamily="34" charset="0"/>
                <a:ea typeface="Calibri" panose="020F0502020204030204" pitchFamily="34" charset="0"/>
                <a:cs typeface="Calibri" panose="020F0502020204030204" pitchFamily="34" charset="0"/>
              </a:rPr>
              <a:t>Science Statements – National Curriculum Year 4- Statutory</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100" b="1" dirty="0">
                <a:latin typeface="Calibri" panose="020F0502020204030204" pitchFamily="34" charset="0"/>
                <a:ea typeface="Calibri" panose="020F0502020204030204" pitchFamily="34" charset="0"/>
                <a:cs typeface="Calibri" panose="020F0502020204030204" pitchFamily="34" charset="0"/>
              </a:rPr>
              <a:t>recognise that living things can be grouped in a variety of ways</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100" b="1" dirty="0">
                <a:latin typeface="Calibri" panose="020F0502020204030204" pitchFamily="34" charset="0"/>
                <a:ea typeface="Calibri" panose="020F0502020204030204" pitchFamily="34" charset="0"/>
                <a:cs typeface="Calibri" panose="020F0502020204030204" pitchFamily="34" charset="0"/>
              </a:rPr>
              <a:t>explore and use classification keys to help group, identify and name a variety of living things in their local and wider environment</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100" b="1" dirty="0">
                <a:latin typeface="Calibri" panose="020F0502020204030204" pitchFamily="34" charset="0"/>
                <a:ea typeface="Calibri" panose="020F0502020204030204" pitchFamily="34" charset="0"/>
                <a:cs typeface="Calibri" panose="020F0502020204030204" pitchFamily="34" charset="0"/>
              </a:rPr>
              <a:t>recognise that environments can change and that this can sometimes pose dangers to living things.</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100" b="1" dirty="0">
                <a:latin typeface="Calibri" panose="020F0502020204030204" pitchFamily="34" charset="0"/>
                <a:ea typeface="Calibri" panose="020F0502020204030204" pitchFamily="34" charset="0"/>
                <a:cs typeface="Calibri" panose="020F0502020204030204" pitchFamily="34" charset="0"/>
              </a:rPr>
              <a:t>describe the simple functions of the basic parts of the digestive system in humans</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100" b="1" dirty="0">
                <a:latin typeface="Calibri" panose="020F0502020204030204" pitchFamily="34" charset="0"/>
                <a:ea typeface="Calibri" panose="020F0502020204030204" pitchFamily="34" charset="0"/>
                <a:cs typeface="Calibri" panose="020F0502020204030204" pitchFamily="34" charset="0"/>
              </a:rPr>
              <a:t>identify the different types of teeth in humans and their simple functions</a:t>
            </a:r>
            <a:endParaRPr lang="en-GB" sz="11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100" b="1" dirty="0">
                <a:latin typeface="Calibri" panose="020F0502020204030204" pitchFamily="34" charset="0"/>
                <a:ea typeface="Calibri" panose="020F0502020204030204" pitchFamily="34" charset="0"/>
                <a:cs typeface="Calibri" panose="020F0502020204030204" pitchFamily="34" charset="0"/>
              </a:rPr>
              <a:t>construct and interpret a variety of food chains, identifying producers, predators and prey.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011798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23273" y="175491"/>
            <a:ext cx="11499271" cy="6546203"/>
          </a:xfrm>
          <a:prstGeom prst="rect">
            <a:avLst/>
          </a:prstGeom>
        </p:spPr>
        <p:txBody>
          <a:bodyPr wrap="square">
            <a:spAutoFit/>
          </a:bodyPr>
          <a:lstStyle/>
          <a:p>
            <a:pP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Y5 RSE Statements   Non-Statutory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latin typeface="Calibri" panose="020F0502020204030204" pitchFamily="34" charset="0"/>
                <a:ea typeface="Calibri" panose="020F0502020204030204" pitchFamily="34" charset="0"/>
                <a:cs typeface="Times New Roman" panose="02020603050405020304" pitchFamily="18" charset="0"/>
              </a:rPr>
              <a:t>Assessment Statements – It’s My Body</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explain the importance of vaccinations and immunisations;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identify the implications of not getting enough sleep;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understand why they need to change some of their habits and routines as they get older;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identify where the pressure to try harmful substances might come from;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understand that many images seen in the media are artificially enhanced;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understand that the choices they make about their bodies have consequences. </a:t>
            </a:r>
          </a:p>
          <a:p>
            <a:pPr>
              <a:lnSpc>
                <a:spcPct val="107000"/>
              </a:lnSpc>
              <a:spcAft>
                <a:spcPts val="800"/>
              </a:spcAft>
            </a:pPr>
            <a:r>
              <a:rPr lang="en-GB" sz="1200" b="1" dirty="0">
                <a:latin typeface="Calibri" panose="020F0502020204030204" pitchFamily="34" charset="0"/>
                <a:ea typeface="Calibri" panose="020F0502020204030204" pitchFamily="34" charset="0"/>
                <a:cs typeface="Times New Roman" panose="02020603050405020304" pitchFamily="18" charset="0"/>
              </a:rPr>
              <a:t>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Assessment Statements – Growing up Non-Statutory</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explain how to look after their bodies during puberty.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name some ways to cope with new or difficult emotions.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describe some of the ways in which the media fuels the notion of a perfect body.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describe the different types of loving relationships that exist.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explain the laws around sexual relationships.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use a range of key vocabulary when discussing differences in sex, gender identity and sexual orientation.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use scientific vocabulary to accurately explain how babies are made and how they are born. </a:t>
            </a:r>
          </a:p>
          <a:p>
            <a:pPr>
              <a:lnSpc>
                <a:spcPct val="107000"/>
              </a:lnSpc>
              <a:spcAft>
                <a:spcPts val="800"/>
              </a:spcAft>
            </a:pPr>
            <a:r>
              <a:rPr lang="en-GB" sz="1200" dirty="0">
                <a:latin typeface="Calibri" panose="020F0502020204030204" pitchFamily="34" charset="0"/>
                <a:ea typeface="Calibri" panose="020F0502020204030204" pitchFamily="34" charset="0"/>
                <a:cs typeface="Times New Roman" panose="02020603050405020304" pitchFamily="18" charset="0"/>
              </a:rPr>
              <a:t>• describe the process from conception to birth and the needs of the foetus. </a:t>
            </a:r>
          </a:p>
          <a:p>
            <a:pPr>
              <a:lnSpc>
                <a:spcPct val="107000"/>
              </a:lnSpc>
              <a:spcAft>
                <a:spcPts val="800"/>
              </a:spcAft>
            </a:pPr>
            <a:r>
              <a:rPr lang="en-GB" sz="1200" b="1" u="sng" dirty="0">
                <a:latin typeface="Calibri" panose="020F0502020204030204" pitchFamily="34" charset="0"/>
                <a:ea typeface="Calibri" panose="020F0502020204030204" pitchFamily="34" charset="0"/>
                <a:cs typeface="Times New Roman" panose="02020603050405020304" pitchFamily="18" charset="0"/>
              </a:rPr>
              <a:t>Y5 Science National Curriculum Statutory </a:t>
            </a:r>
            <a:endParaRPr lang="en-GB"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1200" dirty="0">
                <a:latin typeface="Calibri" panose="020F0502020204030204" pitchFamily="34" charset="0"/>
                <a:ea typeface="Calibri" panose="020F0502020204030204" pitchFamily="34" charset="0"/>
                <a:cs typeface="Times New Roman" panose="02020603050405020304" pitchFamily="18" charset="0"/>
              </a:rPr>
              <a:t>Describe the differences in the life cycles of a mammal, an amphibian, an insect and a bird.</a:t>
            </a:r>
          </a:p>
          <a:p>
            <a:pPr marL="342900" lvl="0" indent="-342900">
              <a:lnSpc>
                <a:spcPct val="107000"/>
              </a:lnSpc>
              <a:spcAft>
                <a:spcPts val="0"/>
              </a:spcAft>
              <a:buFont typeface="Symbol" panose="05050102010706020507" pitchFamily="18" charset="2"/>
              <a:buChar char=""/>
            </a:pPr>
            <a:r>
              <a:rPr lang="en-GB" sz="1200" dirty="0">
                <a:latin typeface="Calibri" panose="020F0502020204030204" pitchFamily="34" charset="0"/>
                <a:ea typeface="Calibri" panose="020F0502020204030204" pitchFamily="34" charset="0"/>
                <a:cs typeface="Times New Roman" panose="02020603050405020304" pitchFamily="18" charset="0"/>
              </a:rPr>
              <a:t>Describe the process of reproduction in some plants and animals.</a:t>
            </a:r>
          </a:p>
          <a:p>
            <a:pPr marL="342900" lvl="0" indent="-342900">
              <a:lnSpc>
                <a:spcPct val="107000"/>
              </a:lnSpc>
              <a:spcAft>
                <a:spcPts val="800"/>
              </a:spcAft>
              <a:buFont typeface="Symbol" panose="05050102010706020507" pitchFamily="18" charset="2"/>
              <a:buChar char=""/>
            </a:pPr>
            <a:r>
              <a:rPr lang="en-GB" sz="1200" dirty="0">
                <a:latin typeface="Calibri" panose="020F0502020204030204" pitchFamily="34" charset="0"/>
                <a:ea typeface="Calibri" panose="020F0502020204030204" pitchFamily="34" charset="0"/>
                <a:cs typeface="Times New Roman" panose="02020603050405020304" pitchFamily="18" charset="0"/>
              </a:rPr>
              <a:t>Describe the changes as humans develop to old age.</a:t>
            </a:r>
          </a:p>
        </p:txBody>
      </p:sp>
    </p:spTree>
    <p:extLst>
      <p:ext uri="{BB962C8B-B14F-4D97-AF65-F5344CB8AC3E}">
        <p14:creationId xmlns:p14="http://schemas.microsoft.com/office/powerpoint/2010/main" val="3984944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749547">
            <a:off x="2182209" y="973423"/>
            <a:ext cx="3495626" cy="293946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3370431">
            <a:off x="563302" y="3641672"/>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attachments.office.net/owa/S.Morton%40binsted.hants.sch.uk/service.svc/s/GetAttachmentThumbnail?id=AAMkAGRkMzBiNWQ1LTFmZTQtNDg3MC1iOGM0LWExZTE0ZTExOGU1ZgBGAAAAAAAspCAtrye0TLLe7gQ1E7TPBwAXN2g58iOWQrzFyBf8%2FFdyAAAAAAENAAAXN2g58iOWQrzFyBf8%2FFdyAAcOEIG6AAABEgAQAPJM9T7IzdxMjPlod1c30IY%3D&amp;thumbnailType=2&amp;token=eyJhbGciOiJSUzI1NiIsImtpZCI6IjMwODE3OUNFNUY0QjUyRTc4QjJEQjg5NjZCQUY0RUNDMzcyN0FFRUUiLCJ0eXAiOiJKV1QiLCJ4NXQiOiJNSUY1emw5TFV1ZUxMYmlXYTY5T3pEY25ydTQifQ.eyJvcmlnaW4iOiJodHRwczovL291dGxvb2sub2ZmaWNlLmNvbSIsInVjIjoiNmE4Y2U2ZjQ1MDA0NDg2YzlkNjQ5MjdiZjkxZjNmMTgiLCJzaWduaW5fc3RhdGUiOiJbXCJrbXNpXCJdIiwidmVyIjoiRXhjaGFuZ2UuQ2FsbGJhY2suVjEiLCJhcHBjdHhzZW5kZXIiOiJPd2FEb3dubG9hZEAyMzE5NmIzNy03MDc5LTRjYmUtYTNhOC0zYzk2M2RhNGFkMWUiLCJpc3NyaW5nIjoiV1ciLCJhcHBjdHgiOiJ7XCJtc2V4Y2hwcm90XCI6XCJvd2FcIixcInB1aWRcIjpcIjExNTM4MzYyOTYyNTY4MzU5OTFcIixcInNjb3BlXCI6XCJPd2FEb3dubG9hZFwiLFwib2lkXCI6XCI5MDllZWZjMi01N2IxLTQ3ZmUtOGVjZi1lMDdhMWE5OGE0NjBcIixcInByaW1hcnlzaWRcIjpcIlMtMS01LTIxLTMzNTIyMzg5OTktMjY0OTUyMzQ2LTkwOTMxMTMxMy05MjA4MjZcIn0iLCJuYmYiOjE2MjAxNDMwNzMsImV4cCI6MTYyMDE0MzY3MywiaXNzIjoiMDAwMDAwMDItMDAwMC0wZmYxLWNlMDAtMDAwMDAwMDAwMDAwQDIzMTk2YjM3LTcwNzktNGNiZS1hM2E4LTNjOTYzZGE0YWQxZSIsImF1ZCI6IjAwMDAwMDAyLTAwMDAtMGZmMS1jZTAwLTAwMDAwMDAwMDAwMC9hdHRhY2htZW50cy5vZmZpY2UubmV0QDIzMTk2YjM3LTcwNzktNGNiZS1hM2E4LTNjOTYzZGE0YWQxZSIsImhhcHAiOiJvd2EifQ.lvv8ZSBqf4jqGgeCemq-2OWyHWBGvqGA6E7dEF1bpZDVm2_s0YRrbF_Rhd-FWkLzJwWZZ77vJDoO-_-GEo6w8602QCebDtiiwwZ6QhjYZHv01-y9rZ2SduiQmS_9h0Ps60nqJWwhc4IjnsvbdXSZsEyfwuVrm3fJMDecZ8pGSwOWNhOM9qVlo3EME_oJfCeLatyCLa48G-lsH9OKaxFDNomqCVOv2OdRjsCcOCqWmwa2XQfvKA2FsivySbo3DsFP-KIFZEdyWLYdxkX0eEUNSlZL4nZrfTgDzYx5FSEL8-vcSR_e9nFtJfx_x5xpg3n-E9OQnFVgFv7gUG2K7olOnA&amp;X-OWA-CANARY=ySCgoMSmckyLC4yt8jpTTcBc0JMTD9kYdBYjnwvpCAleChiLG2w1EFE-fCz5nPmmJ_sAIfEt4iY.&amp;owa=outlook.office.com&amp;scriptVer=20210426004.07&amp;animation=tr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9209254" y="3872204"/>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previe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6954" y="397435"/>
            <a:ext cx="4866301" cy="365732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273964" y="4267200"/>
            <a:ext cx="4036291" cy="646331"/>
          </a:xfrm>
          <a:prstGeom prst="rect">
            <a:avLst/>
          </a:prstGeom>
          <a:noFill/>
        </p:spPr>
        <p:txBody>
          <a:bodyPr wrap="square" rtlCol="0">
            <a:spAutoFit/>
          </a:bodyPr>
          <a:lstStyle/>
          <a:p>
            <a:r>
              <a:rPr lang="en-GB" sz="3600" dirty="0" smtClean="0"/>
              <a:t>Silver Birch Class</a:t>
            </a:r>
            <a:endParaRPr lang="en-GB" sz="3600" dirty="0"/>
          </a:p>
        </p:txBody>
      </p:sp>
    </p:spTree>
    <p:extLst>
      <p:ext uri="{BB962C8B-B14F-4D97-AF65-F5344CB8AC3E}">
        <p14:creationId xmlns:p14="http://schemas.microsoft.com/office/powerpoint/2010/main" val="10575160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942108" y="729251"/>
            <a:ext cx="10492509" cy="7136697"/>
          </a:xfrm>
          <a:prstGeom prst="rect">
            <a:avLst/>
          </a:prstGeom>
        </p:spPr>
        <p:txBody>
          <a:bodyPr wrap="square">
            <a:spAutoFit/>
          </a:bodyPr>
          <a:lstStyle/>
          <a:p>
            <a:pPr>
              <a:lnSpc>
                <a:spcPct val="107000"/>
              </a:lnSpc>
              <a:spcAft>
                <a:spcPts val="800"/>
              </a:spcAft>
            </a:pPr>
            <a:r>
              <a:rPr lang="en-GB" b="1" u="sng" dirty="0">
                <a:latin typeface="Calibri" panose="020F0502020204030204" pitchFamily="34" charset="0"/>
                <a:ea typeface="Calibri" panose="020F0502020204030204" pitchFamily="34" charset="0"/>
                <a:cs typeface="Times New Roman" panose="02020603050405020304" pitchFamily="18" charset="0"/>
              </a:rPr>
              <a:t>RSE 2021  Y6 Curriculum – these areas overlap with Science, PE, PSHE and Computing</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Autumn </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Make informed decisions about my health</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Explain what constitutes a healthy diet</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How medicines contribute to a healthy lifestyle (</a:t>
            </a:r>
            <a:r>
              <a:rPr lang="en-GB" dirty="0" err="1">
                <a:latin typeface="Calibri" panose="020F0502020204030204" pitchFamily="34" charset="0"/>
                <a:ea typeface="Calibri" panose="020F0502020204030204" pitchFamily="34" charset="0"/>
                <a:cs typeface="Times New Roman" panose="02020603050405020304" pitchFamily="18" charset="0"/>
              </a:rPr>
              <a:t>inc.</a:t>
            </a:r>
            <a:r>
              <a:rPr lang="en-GB" dirty="0">
                <a:latin typeface="Calibri" panose="020F0502020204030204" pitchFamily="34" charset="0"/>
                <a:ea typeface="Calibri" panose="020F0502020204030204" pitchFamily="34" charset="0"/>
                <a:cs typeface="Times New Roman" panose="02020603050405020304" pitchFamily="18" charset="0"/>
              </a:rPr>
              <a:t> immunisation and vac.)</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About benefits of sun exposure and risks</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About benefits of the internet and risks</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Who to go to if you are worried about health</a:t>
            </a:r>
          </a:p>
          <a:p>
            <a:pPr marL="342900" lvl="0" indent="-342900">
              <a:lnSpc>
                <a:spcPct val="107000"/>
              </a:lnSpc>
              <a:spcAft>
                <a:spcPts val="80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Define consent and autonomy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Spring </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That mental health is an important part of daily life and importance of mental health</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Strategies and behaviours of mental health</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Feelings can change in time and intensity</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To recognise the warning signs about mental health</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To recognise how personal identity contributes to who we are</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To recognise that for some people gender identity does not correspond to their biological sex</a:t>
            </a:r>
          </a:p>
          <a:p>
            <a:pPr marL="4572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58039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480291" y="415636"/>
            <a:ext cx="11591636" cy="5860066"/>
          </a:xfrm>
          <a:prstGeom prst="rect">
            <a:avLst/>
          </a:prstGeom>
        </p:spPr>
        <p:txBody>
          <a:bodyPr wrap="square">
            <a:spAutoFit/>
          </a:bodyPr>
          <a:lstStyle/>
          <a:p>
            <a:pPr>
              <a:lnSpc>
                <a:spcPct val="107000"/>
              </a:lnSpc>
              <a:spcAft>
                <a:spcPts val="800"/>
              </a:spcAft>
            </a:pPr>
            <a:r>
              <a:rPr lang="en-GB" dirty="0" smtClean="0">
                <a:latin typeface="Calibri" panose="020F0502020204030204" pitchFamily="34" charset="0"/>
                <a:ea typeface="Calibri" panose="020F0502020204030204" pitchFamily="34" charset="0"/>
                <a:cs typeface="Times New Roman" panose="02020603050405020304" pitchFamily="18" charset="0"/>
              </a:rPr>
              <a:t>Year 6 Summer </a:t>
            </a:r>
            <a:r>
              <a:rPr lang="en-GB" dirty="0">
                <a:latin typeface="Calibri" panose="020F0502020204030204" pitchFamily="34" charset="0"/>
                <a:ea typeface="Calibri" panose="020F0502020204030204" pitchFamily="34" charset="0"/>
                <a:cs typeface="Times New Roman" panose="02020603050405020304" pitchFamily="18" charset="0"/>
              </a:rPr>
              <a:t>– Sex ED </a:t>
            </a:r>
          </a:p>
          <a:p>
            <a:pPr>
              <a:lnSpc>
                <a:spcPct val="107000"/>
              </a:lnSpc>
              <a:spcAft>
                <a:spcPts val="800"/>
              </a:spcAft>
            </a:pPr>
            <a:r>
              <a:rPr lang="en-GB" u="sng" dirty="0">
                <a:latin typeface="Calibri" panose="020F0502020204030204" pitchFamily="34" charset="0"/>
                <a:ea typeface="Calibri" panose="020F0502020204030204" pitchFamily="34" charset="0"/>
                <a:cs typeface="Times New Roman" panose="02020603050405020304" pitchFamily="18" charset="0"/>
              </a:rPr>
              <a:t> RSE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To identify external genitalia and internal repro organs using correct terminology</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Recap physical and mental changes that happen when approaching puberty</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Recap hygiene routines  </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Name some ways to cope with new or difficult emotions.</a:t>
            </a:r>
          </a:p>
          <a:p>
            <a:pPr marL="342900" lvl="0" indent="-342900">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Describe some of the ways in which the media fuels the notion of a perfect body. </a:t>
            </a:r>
          </a:p>
          <a:p>
            <a:pPr marL="4572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u="sng" dirty="0">
                <a:latin typeface="Calibri" panose="020F0502020204030204" pitchFamily="34" charset="0"/>
                <a:ea typeface="Calibri" panose="020F0502020204030204" pitchFamily="34" charset="0"/>
                <a:cs typeface="Times New Roman" panose="02020603050405020304" pitchFamily="18" charset="0"/>
              </a:rPr>
              <a:t>Science Curriculum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explain how to look after their bodies during puberty. (NS)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describe the different types of loving relationships that exist.(NS)</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 explain the importance of safety and love around sexual relationships. (NS)</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 explain what contraception is, how it is used and what it is used for.(NS)</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 use a range of key vocabulary when discussing differences in sex, gender identity and sexual orientation. (S&amp; NS)</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use scientific vocabulary to accurately explain how babies are made and how they are born</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 describe the process from conception to birth and the needs of the foetus. </a:t>
            </a:r>
            <a:endParaRPr lang="en-GB" dirty="0"/>
          </a:p>
        </p:txBody>
      </p:sp>
    </p:spTree>
    <p:extLst>
      <p:ext uri="{BB962C8B-B14F-4D97-AF65-F5344CB8AC3E}">
        <p14:creationId xmlns:p14="http://schemas.microsoft.com/office/powerpoint/2010/main" val="38321424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800100" y="400050"/>
            <a:ext cx="10844213" cy="4555093"/>
          </a:xfrm>
          <a:prstGeom prst="rect">
            <a:avLst/>
          </a:prstGeom>
          <a:noFill/>
        </p:spPr>
        <p:txBody>
          <a:bodyPr wrap="square" rtlCol="0">
            <a:spAutoFit/>
          </a:bodyPr>
          <a:lstStyle/>
          <a:p>
            <a:pPr algn="ctr"/>
            <a:r>
              <a:rPr lang="en-GB" sz="3200" b="1" dirty="0" smtClean="0"/>
              <a:t>Summary </a:t>
            </a:r>
          </a:p>
          <a:p>
            <a:endParaRPr lang="en-GB" dirty="0"/>
          </a:p>
          <a:p>
            <a:pPr marL="285750" indent="-285750">
              <a:buFont typeface="Arial" panose="020B0604020202020204" pitchFamily="34" charset="0"/>
              <a:buChar char="•"/>
            </a:pPr>
            <a:r>
              <a:rPr lang="en-GB" sz="2000" dirty="0" smtClean="0"/>
              <a:t>Parents have the right to withdraw children from Sex Education lessons at Primary School that go </a:t>
            </a:r>
            <a:r>
              <a:rPr lang="en-GB" sz="2000" b="1" dirty="0" smtClean="0"/>
              <a:t>beyond</a:t>
            </a:r>
            <a:r>
              <a:rPr lang="en-GB" sz="2000" dirty="0" smtClean="0"/>
              <a:t> the content in the Science National Curriculum. </a:t>
            </a:r>
            <a:endParaRPr lang="en-GB" sz="2000" dirty="0" smtClean="0"/>
          </a:p>
          <a:p>
            <a:pPr marL="285750" indent="-285750">
              <a:buFont typeface="Arial" panose="020B0604020202020204" pitchFamily="34" charset="0"/>
              <a:buChar char="•"/>
            </a:pPr>
            <a:endParaRPr lang="en-GB" sz="2000" dirty="0" smtClean="0"/>
          </a:p>
          <a:p>
            <a:pPr marL="285750" indent="-285750">
              <a:buFont typeface="Arial" panose="020B0604020202020204" pitchFamily="34" charset="0"/>
              <a:buChar char="•"/>
            </a:pPr>
            <a:r>
              <a:rPr lang="en-GB" sz="2000" dirty="0" smtClean="0"/>
              <a:t>Topics covered related and linked to the Science Curriculum are statutory and not optional to teach. </a:t>
            </a:r>
            <a:r>
              <a:rPr lang="en-GB" sz="2000" dirty="0" smtClean="0"/>
              <a:t>School’s </a:t>
            </a:r>
            <a:r>
              <a:rPr lang="en-GB" sz="2000" dirty="0"/>
              <a:t>have the right and obligation to teach RSE </a:t>
            </a:r>
            <a:r>
              <a:rPr lang="en-GB" sz="2000" dirty="0" smtClean="0"/>
              <a:t>topics </a:t>
            </a:r>
            <a:r>
              <a:rPr lang="en-GB" sz="2000" dirty="0"/>
              <a:t>to prepare children for life when they leave school</a:t>
            </a:r>
            <a:r>
              <a:rPr lang="en-GB" sz="2000" dirty="0" smtClean="0"/>
              <a:t>.</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The RSE curriculu</a:t>
            </a:r>
            <a:r>
              <a:rPr lang="en-GB" sz="2000" dirty="0" smtClean="0"/>
              <a:t>m will help to educate and equip our children for today and tomorrow.</a:t>
            </a:r>
            <a:endParaRPr lang="en-GB" sz="2000" dirty="0" smtClean="0"/>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smtClean="0"/>
              <a:t>The </a:t>
            </a:r>
            <a:r>
              <a:rPr lang="en-GB" sz="2000" dirty="0" smtClean="0"/>
              <a:t> RSE will </a:t>
            </a:r>
            <a:r>
              <a:rPr lang="en-GB" sz="2000" dirty="0" smtClean="0"/>
              <a:t>be supported </a:t>
            </a:r>
            <a:r>
              <a:rPr lang="en-GB" sz="2000" dirty="0" smtClean="0"/>
              <a:t>by </a:t>
            </a:r>
            <a:r>
              <a:rPr lang="en-GB" sz="2000" dirty="0" smtClean="0"/>
              <a:t>the school’s wider policies on Behaviour, bullying and safeguarding. </a:t>
            </a:r>
            <a:endParaRPr lang="en-GB" sz="2000" dirty="0" smtClean="0"/>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endParaRPr lang="en-GB" sz="2000" dirty="0"/>
          </a:p>
        </p:txBody>
      </p:sp>
    </p:spTree>
    <p:extLst>
      <p:ext uri="{BB962C8B-B14F-4D97-AF65-F5344CB8AC3E}">
        <p14:creationId xmlns:p14="http://schemas.microsoft.com/office/powerpoint/2010/main" val="20450961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73331" y="-2196835"/>
            <a:ext cx="8470669" cy="8829212"/>
          </a:xfrm>
          <a:prstGeom prst="rect">
            <a:avLst/>
          </a:prstGeom>
        </p:spPr>
        <p:txBody>
          <a:bodyPr wrap="square">
            <a:spAutoFit/>
          </a:bodyPr>
          <a:lstStyle/>
          <a:p>
            <a:pPr>
              <a:lnSpc>
                <a:spcPct val="107000"/>
              </a:lnSpc>
              <a:spcAft>
                <a:spcPts val="800"/>
              </a:spcAft>
            </a:pP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u="sng" dirty="0" smtClean="0">
                <a:latin typeface="Calibri" panose="020F0502020204030204" pitchFamily="34" charset="0"/>
                <a:ea typeface="Calibri" panose="020F0502020204030204" pitchFamily="34" charset="0"/>
                <a:cs typeface="Times New Roman" panose="02020603050405020304" pitchFamily="18" charset="0"/>
              </a:rPr>
              <a:t>Book List as recommended by Hampshire library services</a:t>
            </a:r>
            <a:endParaRPr lang="en-GB" sz="2000" u="sng"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u="sng" dirty="0">
                <a:latin typeface="Calibri" panose="020F0502020204030204" pitchFamily="34" charset="0"/>
                <a:ea typeface="Calibri" panose="020F0502020204030204" pitchFamily="34" charset="0"/>
                <a:cs typeface="Times New Roman" panose="02020603050405020304" pitchFamily="18" charset="0"/>
              </a:rPr>
              <a:t>Silver Birch</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George by Alex Gino</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From Prejudice to Pride by Amy Lame</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The great book of black heroes by Bill O’Neill</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Timelines from Black History Leaders, Legends, Legacies by </a:t>
            </a:r>
            <a:r>
              <a:rPr lang="en-GB" sz="2000" dirty="0" err="1">
                <a:latin typeface="Calibri" panose="020F0502020204030204" pitchFamily="34" charset="0"/>
                <a:ea typeface="Calibri" panose="020F0502020204030204" pitchFamily="34" charset="0"/>
                <a:cs typeface="Times New Roman" panose="02020603050405020304" pitchFamily="18" charset="0"/>
              </a:rPr>
              <a:t>Mireille</a:t>
            </a:r>
            <a:r>
              <a:rPr lang="en-GB" sz="2000" dirty="0">
                <a:latin typeface="Calibri" panose="020F0502020204030204" pitchFamily="34" charset="0"/>
                <a:ea typeface="Calibri" panose="020F0502020204030204" pitchFamily="34" charset="0"/>
                <a:cs typeface="Times New Roman" panose="02020603050405020304" pitchFamily="18" charset="0"/>
              </a:rPr>
              <a:t> Harper</a:t>
            </a:r>
          </a:p>
          <a:p>
            <a:pPr>
              <a:lnSpc>
                <a:spcPct val="107000"/>
              </a:lnSpc>
              <a:spcAft>
                <a:spcPts val="80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u="sng" dirty="0">
                <a:latin typeface="Calibri" panose="020F0502020204030204" pitchFamily="34" charset="0"/>
                <a:ea typeface="Calibri" panose="020F0502020204030204" pitchFamily="34" charset="0"/>
                <a:cs typeface="Times New Roman" panose="02020603050405020304" pitchFamily="18" charset="0"/>
              </a:rPr>
              <a:t>Beech</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A storm of Strawberries The world can change in a day by  Jo </a:t>
            </a:r>
            <a:r>
              <a:rPr lang="en-GB" sz="2000" dirty="0" err="1">
                <a:latin typeface="Calibri" panose="020F0502020204030204" pitchFamily="34" charset="0"/>
                <a:ea typeface="Calibri" panose="020F0502020204030204" pitchFamily="34" charset="0"/>
                <a:cs typeface="Times New Roman" panose="02020603050405020304" pitchFamily="18" charset="0"/>
              </a:rPr>
              <a:t>Cotterill</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Black History Kids edition Great Kings and Queens of Africa  by Stephen Jones SR</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The secrets of Sam and Sam by Susie Day</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Spectre Collectors Too Ghoul for School by Barry Hutchinson</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Some Secrets should never be kept by </a:t>
            </a:r>
            <a:r>
              <a:rPr lang="en-GB" sz="2000" dirty="0" err="1">
                <a:latin typeface="Calibri" panose="020F0502020204030204" pitchFamily="34" charset="0"/>
                <a:ea typeface="Calibri" panose="020F0502020204030204" pitchFamily="34" charset="0"/>
                <a:cs typeface="Times New Roman" panose="02020603050405020304" pitchFamily="18" charset="0"/>
              </a:rPr>
              <a:t>Jayneen</a:t>
            </a:r>
            <a:r>
              <a:rPr lang="en-GB" sz="2000" dirty="0">
                <a:latin typeface="Calibri" panose="020F0502020204030204" pitchFamily="34" charset="0"/>
                <a:ea typeface="Calibri" panose="020F0502020204030204" pitchFamily="34" charset="0"/>
                <a:cs typeface="Times New Roman" panose="02020603050405020304" pitchFamily="18" charset="0"/>
              </a:rPr>
              <a:t> Sanders</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6843432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8349" y="-2196835"/>
            <a:ext cx="7805651" cy="8649227"/>
          </a:xfrm>
          <a:prstGeom prst="rect">
            <a:avLst/>
          </a:prstGeom>
        </p:spPr>
        <p:txBody>
          <a:bodyPr wrap="square">
            <a:spAutoFit/>
          </a:bodyPr>
          <a:lstStyle/>
          <a:p>
            <a:pPr>
              <a:lnSpc>
                <a:spcPct val="107000"/>
              </a:lnSpc>
              <a:spcAft>
                <a:spcPts val="800"/>
              </a:spcAft>
            </a:pP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2400" u="sng" dirty="0">
                <a:latin typeface="Calibri" panose="020F0502020204030204" pitchFamily="34" charset="0"/>
                <a:ea typeface="Calibri" panose="020F0502020204030204" pitchFamily="34" charset="0"/>
                <a:cs typeface="Times New Roman" panose="02020603050405020304" pitchFamily="18" charset="0"/>
              </a:rPr>
              <a:t>Rowan</a:t>
            </a: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I’m a Girl by Yasmeen Ismail</a:t>
            </a: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Heather has two Mummies by </a:t>
            </a:r>
            <a:r>
              <a:rPr lang="en-GB" sz="2400" dirty="0" err="1">
                <a:latin typeface="Calibri" panose="020F0502020204030204" pitchFamily="34" charset="0"/>
                <a:ea typeface="Calibri" panose="020F0502020204030204" pitchFamily="34" charset="0"/>
                <a:cs typeface="Times New Roman" panose="02020603050405020304" pitchFamily="18" charset="0"/>
              </a:rPr>
              <a:t>Leslea</a:t>
            </a:r>
            <a:r>
              <a:rPr lang="en-GB" sz="2400" dirty="0">
                <a:latin typeface="Calibri" panose="020F0502020204030204" pitchFamily="34" charset="0"/>
                <a:ea typeface="Calibri" panose="020F0502020204030204" pitchFamily="34" charset="0"/>
                <a:cs typeface="Times New Roman" panose="02020603050405020304" pitchFamily="18" charset="0"/>
              </a:rPr>
              <a:t> Newman</a:t>
            </a: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Who’s Bad and who’s good, Little Red Riding Hood</a:t>
            </a: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The Great Big Book of Families by Mary Hoffman &amp; </a:t>
            </a:r>
            <a:r>
              <a:rPr lang="en-GB" sz="2400" dirty="0" err="1">
                <a:latin typeface="Calibri" panose="020F0502020204030204" pitchFamily="34" charset="0"/>
                <a:ea typeface="Calibri" panose="020F0502020204030204" pitchFamily="34" charset="0"/>
                <a:cs typeface="Times New Roman" panose="02020603050405020304" pitchFamily="18" charset="0"/>
              </a:rPr>
              <a:t>Ros</a:t>
            </a:r>
            <a:r>
              <a:rPr lang="en-GB" sz="2400" dirty="0">
                <a:latin typeface="Calibri" panose="020F0502020204030204" pitchFamily="34" charset="0"/>
                <a:ea typeface="Calibri" panose="020F0502020204030204" pitchFamily="34" charset="0"/>
                <a:cs typeface="Times New Roman" panose="02020603050405020304" pitchFamily="18" charset="0"/>
              </a:rPr>
              <a:t> </a:t>
            </a:r>
            <a:r>
              <a:rPr lang="en-GB" sz="2400" dirty="0" smtClean="0">
                <a:latin typeface="Calibri" panose="020F0502020204030204" pitchFamily="34" charset="0"/>
                <a:ea typeface="Calibri" panose="020F0502020204030204" pitchFamily="34" charset="0"/>
                <a:cs typeface="Times New Roman" panose="02020603050405020304" pitchFamily="18" charset="0"/>
              </a:rPr>
              <a:t>Asquith</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u="sng" dirty="0" smtClean="0">
                <a:latin typeface="Calibri" panose="020F0502020204030204" pitchFamily="34" charset="0"/>
                <a:ea typeface="Calibri" panose="020F0502020204030204" pitchFamily="34" charset="0"/>
                <a:cs typeface="Times New Roman" panose="02020603050405020304" pitchFamily="18" charset="0"/>
              </a:rPr>
              <a:t>Oak</a:t>
            </a:r>
            <a:endParaRPr lang="en-GB" sz="2400" u="sng"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Stella brings the Family by Miriam B </a:t>
            </a:r>
            <a:r>
              <a:rPr lang="en-GB" sz="2400" dirty="0" err="1">
                <a:latin typeface="Calibri" panose="020F0502020204030204" pitchFamily="34" charset="0"/>
                <a:ea typeface="Calibri" panose="020F0502020204030204" pitchFamily="34" charset="0"/>
                <a:cs typeface="Times New Roman" panose="02020603050405020304" pitchFamily="18" charset="0"/>
              </a:rPr>
              <a:t>Schiffer</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It’s okay to be different by Todd Parr</a:t>
            </a: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The Great Big Book of Families by Mary Hoffman &amp; </a:t>
            </a:r>
            <a:r>
              <a:rPr lang="en-GB" sz="2400" dirty="0" err="1">
                <a:latin typeface="Calibri" panose="020F0502020204030204" pitchFamily="34" charset="0"/>
                <a:ea typeface="Calibri" panose="020F0502020204030204" pitchFamily="34" charset="0"/>
                <a:cs typeface="Times New Roman" panose="02020603050405020304" pitchFamily="18" charset="0"/>
              </a:rPr>
              <a:t>Ros</a:t>
            </a:r>
            <a:r>
              <a:rPr lang="en-GB" sz="2400" dirty="0">
                <a:latin typeface="Calibri" panose="020F0502020204030204" pitchFamily="34" charset="0"/>
                <a:ea typeface="Calibri" panose="020F0502020204030204" pitchFamily="34" charset="0"/>
                <a:cs typeface="Times New Roman" panose="02020603050405020304" pitchFamily="18" charset="0"/>
              </a:rPr>
              <a:t> Asquith</a:t>
            </a:r>
          </a:p>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Daddy, Papa, and Me by </a:t>
            </a:r>
            <a:r>
              <a:rPr lang="en-GB" sz="2400" dirty="0" err="1">
                <a:latin typeface="Calibri" panose="020F0502020204030204" pitchFamily="34" charset="0"/>
                <a:ea typeface="Calibri" panose="020F0502020204030204" pitchFamily="34" charset="0"/>
                <a:cs typeface="Times New Roman" panose="02020603050405020304" pitchFamily="18" charset="0"/>
              </a:rPr>
              <a:t>Leslea</a:t>
            </a:r>
            <a:r>
              <a:rPr lang="en-GB" sz="2400" dirty="0">
                <a:latin typeface="Calibri" panose="020F0502020204030204" pitchFamily="34" charset="0"/>
                <a:ea typeface="Calibri" panose="020F0502020204030204" pitchFamily="34" charset="0"/>
                <a:cs typeface="Times New Roman" panose="02020603050405020304" pitchFamily="18" charset="0"/>
              </a:rPr>
              <a:t> Newman</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1765053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57446" y="-1416490"/>
            <a:ext cx="11621193" cy="8710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As part of this process, the school is consulting with parents, staff and governors to help to inform our schools</a:t>
            </a:r>
            <a:r>
              <a:rPr kumimoji="0" lang="en-GB" altLang="en-US" sz="2800" b="0" i="0" u="none" strike="noStrike" cap="none" normalizeH="0" baseline="0" dirty="0" smtClean="0">
                <a:ln>
                  <a:noFill/>
                </a:ln>
                <a:solidFill>
                  <a:srgbClr val="1E1E1E"/>
                </a:solidFill>
                <a:effectLst/>
                <a:latin typeface="Calibri" panose="020F0502020204030204" pitchFamily="34" charset="0"/>
                <a:ea typeface="Times New Roman" panose="02020603050405020304" pitchFamily="18" charset="0"/>
                <a:cs typeface="Arial" panose="020B0604020202020204" pitchFamily="34" charset="0"/>
              </a:rPr>
              <a:t>’</a:t>
            </a: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 decisions on when and how certain content is covered.</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Calibri" panose="020F0502020204030204" pitchFamily="34" charset="0"/>
                <a:ea typeface="Times New Roman" panose="02020603050405020304" pitchFamily="18" charset="0"/>
                <a:cs typeface="Arial" panose="020B0604020202020204" pitchFamily="34" charset="0"/>
              </a:rPr>
              <a:t> </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The Consultation Questions are as follows:</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1. Would you like support at home, on how to speak to your child about relationships and sex?</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2. Are there any changes or additions that you think should be made to the RSE Policy?</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3. Are there any changes or additions that you think should be made to the RSE Curriculum Outline?</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4. Thinking about relationships and sex education, what do you believe is the most important subject area that should be taught for different age groups/key stages and why?</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5. Thinking about relationships and sex education, is there an area that you think should not be taught for different age groups/key stages and why?</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t"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Please feel free to email any comments by 21/05/21 to </a:t>
            </a: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hlinkClick r:id="rId3"/>
              </a:rPr>
              <a:t>s.morton@binsted.hants.sch.uk</a:t>
            </a:r>
            <a:r>
              <a:rPr kumimoji="0" lang="en-GB" altLang="en-US" sz="2800" b="0" i="0" u="none" strike="noStrike" cap="none" normalizeH="0" baseline="0" dirty="0" smtClean="0">
                <a:ln>
                  <a:noFill/>
                </a:ln>
                <a:solidFill>
                  <a:srgbClr val="1E1E1E"/>
                </a:solidFill>
                <a:effectLst/>
                <a:latin typeface="Arial" panose="020B0604020202020204" pitchFamily="34" charset="0"/>
                <a:ea typeface="Times New Roman" panose="02020603050405020304" pitchFamily="18" charset="0"/>
                <a:cs typeface="Arial" panose="020B0604020202020204" pitchFamily="34" charset="0"/>
              </a:rPr>
              <a:t>.</a:t>
            </a:r>
            <a:endParaRPr kumimoji="0" lang="en-GB" altLang="en-US" sz="2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800" b="0" i="0" u="none" strike="noStrike" cap="none" normalizeH="0" baseline="0" dirty="0" smtClean="0">
              <a:ln>
                <a:noFill/>
              </a:ln>
              <a:solidFill>
                <a:schemeClr val="tx1"/>
              </a:solidFill>
              <a:effectLst/>
              <a:latin typeface="Arial" panose="020B0604020202020204" pitchFamily="34" charset="0"/>
            </a:endParaRPr>
          </a:p>
        </p:txBody>
      </p:sp>
      <p:pic>
        <p:nvPicPr>
          <p:cNvPr id="204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6448425"/>
            <a:ext cx="1390650" cy="4095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8667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endParaRPr lang="en-GB"/>
          </a:p>
        </p:txBody>
      </p:sp>
    </p:spTree>
    <p:extLst>
      <p:ext uri="{BB962C8B-B14F-4D97-AF65-F5344CB8AC3E}">
        <p14:creationId xmlns:p14="http://schemas.microsoft.com/office/powerpoint/2010/main" val="1456360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Questions? Comments?</a:t>
            </a:r>
            <a:endParaRPr lang="en-GB" b="1" u="sng" dirty="0"/>
          </a:p>
        </p:txBody>
      </p:sp>
      <p:sp>
        <p:nvSpPr>
          <p:cNvPr id="3" name="Content Placeholder 2"/>
          <p:cNvSpPr>
            <a:spLocks noGrp="1"/>
          </p:cNvSpPr>
          <p:nvPr>
            <p:ph sz="half" idx="1"/>
          </p:nvPr>
        </p:nvSpPr>
        <p:spPr/>
        <p:txBody>
          <a:bodyPr/>
          <a:lstStyle/>
          <a:p>
            <a:endParaRPr lang="en-GB" dirty="0"/>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3626350443"/>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923</TotalTime>
  <Words>2857</Words>
  <Application>Microsoft Office PowerPoint</Application>
  <PresentationFormat>Widescreen</PresentationFormat>
  <Paragraphs>280</Paragraphs>
  <Slides>23</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Calibri</vt:lpstr>
      <vt:lpstr>Calibri Light</vt:lpstr>
      <vt:lpstr>Comic Sans MS</vt:lpstr>
      <vt:lpstr>Roboto</vt:lpstr>
      <vt:lpstr>Symbol</vt:lpstr>
      <vt:lpstr>Times New Roman</vt:lpstr>
      <vt:lpstr>Retrospect</vt:lpstr>
      <vt:lpstr>Binsted CE Primary Relationships and Sex Education  (RSE) </vt:lpstr>
      <vt:lpstr>PowerPoint Presentation</vt:lpstr>
      <vt:lpstr>   Valuing All God’s Children Guidance for Church of England schools on challenging homophobic, biphobic and transphobic bullying 2019 - If any school is not educating pupils to understand the rights of all people to live freely within their sexual orientation or gender identity without discrimination they would be failing in their duty to prepare their pupils to live in modern Britain.</vt:lpstr>
      <vt:lpstr>Church of England schools must ensure that their pupils are secure and able to make excellent progress whatever their background. They are invited into a school that aims to provide an education which leads to an abundant life. Every person in the school community is a child of God. At the heart of Christian distinctiveness in schools is an upholding of the worth of each person: all are Imago Dei – made in the image of God – and are loved unconditionally by God. The hallmark of authentic, life-giving relationships is recognition of the sacredness of the other so that all are welcomed wholeheartedly and with reverence. Each person in all their unique difference should be able to thrive, irrespective of physical appearance, gender, race, religion, ethnicity, socioeconomic background, academic ability, disability, sexual orientation or gender identity.  Church of England schools seek the flourishing of all children and aim to offer a life enhancing encounter with the person of Jesus Christ and the Christian faith. The Church of England’s teaching about marriage has not changed. Whilst same-sex marriage has been legal in England since 2014,same-sex weddings cannot be performed by Church of England clergy or in Church of England churches. There is a breadth of views held about same sex marriage, sexual orientation and gender identity by Christians and people of all beliefs.</vt:lpstr>
      <vt:lpstr>PowerPoint Presentation</vt:lpstr>
      <vt:lpstr>PowerPoint Presentation</vt:lpstr>
      <vt:lpstr>What we are currently teaching in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Comments?</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veronica.stoodley</dc:creator>
  <cp:lastModifiedBy>Sharron Morton</cp:lastModifiedBy>
  <cp:revision>57</cp:revision>
  <cp:lastPrinted>2021-05-06T15:28:27Z</cp:lastPrinted>
  <dcterms:created xsi:type="dcterms:W3CDTF">2020-05-05T09:28:48Z</dcterms:created>
  <dcterms:modified xsi:type="dcterms:W3CDTF">2021-05-06T15:49:03Z</dcterms:modified>
</cp:coreProperties>
</file>